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0" r:id="rId2"/>
    <p:sldId id="284" r:id="rId3"/>
    <p:sldId id="309" r:id="rId4"/>
    <p:sldId id="287" r:id="rId5"/>
    <p:sldId id="281" r:id="rId6"/>
    <p:sldId id="282" r:id="rId7"/>
    <p:sldId id="290" r:id="rId8"/>
    <p:sldId id="279" r:id="rId9"/>
    <p:sldId id="259" r:id="rId10"/>
    <p:sldId id="297" r:id="rId11"/>
    <p:sldId id="298" r:id="rId12"/>
    <p:sldId id="300" r:id="rId13"/>
    <p:sldId id="301" r:id="rId14"/>
    <p:sldId id="302" r:id="rId15"/>
    <p:sldId id="303" r:id="rId16"/>
    <p:sldId id="304" r:id="rId17"/>
    <p:sldId id="264" r:id="rId18"/>
    <p:sldId id="305" r:id="rId19"/>
    <p:sldId id="306" r:id="rId20"/>
    <p:sldId id="307" r:id="rId21"/>
    <p:sldId id="271" r:id="rId22"/>
    <p:sldId id="310" r:id="rId23"/>
    <p:sldId id="311" r:id="rId24"/>
    <p:sldId id="292" r:id="rId25"/>
    <p:sldId id="293" r:id="rId26"/>
    <p:sldId id="294" r:id="rId27"/>
    <p:sldId id="295" r:id="rId28"/>
    <p:sldId id="296" r:id="rId29"/>
    <p:sldId id="289"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1A4"/>
    <a:srgbClr val="FF5969"/>
    <a:srgbClr val="00A0A8"/>
    <a:srgbClr val="92D050"/>
    <a:srgbClr val="52CBBE"/>
    <a:srgbClr val="FEC630"/>
    <a:srgbClr val="5D7373"/>
    <a:srgbClr val="537373"/>
    <a:srgbClr val="525969"/>
    <a:srgbClr val="52CB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16" autoAdjust="0"/>
    <p:restoredTop sz="91741" autoAdjust="0"/>
  </p:normalViewPr>
  <p:slideViewPr>
    <p:cSldViewPr snapToGrid="0">
      <p:cViewPr>
        <p:scale>
          <a:sx n="50" d="100"/>
          <a:sy n="50" d="100"/>
        </p:scale>
        <p:origin x="2034" y="4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3C1F0-4860-4776-9D9B-45934375541A}" type="datetimeFigureOut">
              <a:rPr lang="fr-FR" smtClean="0"/>
              <a:t>11/01/2023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6C4FB-5D9A-4BFA-B085-CCF40C7BD503}" type="slidenum">
              <a:rPr lang="fr-FR" smtClean="0"/>
              <a:t>‹N°›</a:t>
            </a:fld>
            <a:endParaRPr lang="fr-FR"/>
          </a:p>
        </p:txBody>
      </p:sp>
    </p:spTree>
    <p:extLst>
      <p:ext uri="{BB962C8B-B14F-4D97-AF65-F5344CB8AC3E}">
        <p14:creationId xmlns:p14="http://schemas.microsoft.com/office/powerpoint/2010/main" val="287022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8</a:t>
            </a:fld>
            <a:endParaRPr lang="fr-FR"/>
          </a:p>
        </p:txBody>
      </p:sp>
    </p:spTree>
    <p:extLst>
      <p:ext uri="{BB962C8B-B14F-4D97-AF65-F5344CB8AC3E}">
        <p14:creationId xmlns:p14="http://schemas.microsoft.com/office/powerpoint/2010/main" val="2176209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9</a:t>
            </a:fld>
            <a:endParaRPr lang="fr-FR"/>
          </a:p>
        </p:txBody>
      </p:sp>
    </p:spTree>
    <p:extLst>
      <p:ext uri="{BB962C8B-B14F-4D97-AF65-F5344CB8AC3E}">
        <p14:creationId xmlns:p14="http://schemas.microsoft.com/office/powerpoint/2010/main" val="219704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10</a:t>
            </a:fld>
            <a:endParaRPr lang="fr-FR"/>
          </a:p>
        </p:txBody>
      </p:sp>
    </p:spTree>
    <p:extLst>
      <p:ext uri="{BB962C8B-B14F-4D97-AF65-F5344CB8AC3E}">
        <p14:creationId xmlns:p14="http://schemas.microsoft.com/office/powerpoint/2010/main" val="47356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11</a:t>
            </a:fld>
            <a:endParaRPr lang="fr-FR"/>
          </a:p>
        </p:txBody>
      </p:sp>
    </p:spTree>
    <p:extLst>
      <p:ext uri="{BB962C8B-B14F-4D97-AF65-F5344CB8AC3E}">
        <p14:creationId xmlns:p14="http://schemas.microsoft.com/office/powerpoint/2010/main" val="54637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12</a:t>
            </a:fld>
            <a:endParaRPr lang="fr-FR"/>
          </a:p>
        </p:txBody>
      </p:sp>
    </p:spTree>
    <p:extLst>
      <p:ext uri="{BB962C8B-B14F-4D97-AF65-F5344CB8AC3E}">
        <p14:creationId xmlns:p14="http://schemas.microsoft.com/office/powerpoint/2010/main" val="118616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13</a:t>
            </a:fld>
            <a:endParaRPr lang="fr-FR"/>
          </a:p>
        </p:txBody>
      </p:sp>
    </p:spTree>
    <p:extLst>
      <p:ext uri="{BB962C8B-B14F-4D97-AF65-F5344CB8AC3E}">
        <p14:creationId xmlns:p14="http://schemas.microsoft.com/office/powerpoint/2010/main" val="193241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14</a:t>
            </a:fld>
            <a:endParaRPr lang="fr-FR"/>
          </a:p>
        </p:txBody>
      </p:sp>
    </p:spTree>
    <p:extLst>
      <p:ext uri="{BB962C8B-B14F-4D97-AF65-F5344CB8AC3E}">
        <p14:creationId xmlns:p14="http://schemas.microsoft.com/office/powerpoint/2010/main" val="2955586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15</a:t>
            </a:fld>
            <a:endParaRPr lang="fr-FR"/>
          </a:p>
        </p:txBody>
      </p:sp>
    </p:spTree>
    <p:extLst>
      <p:ext uri="{BB962C8B-B14F-4D97-AF65-F5344CB8AC3E}">
        <p14:creationId xmlns:p14="http://schemas.microsoft.com/office/powerpoint/2010/main" val="13350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16</a:t>
            </a:fld>
            <a:endParaRPr lang="fr-FR"/>
          </a:p>
        </p:txBody>
      </p:sp>
    </p:spTree>
    <p:extLst>
      <p:ext uri="{BB962C8B-B14F-4D97-AF65-F5344CB8AC3E}">
        <p14:creationId xmlns:p14="http://schemas.microsoft.com/office/powerpoint/2010/main" val="108403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6C73E120-90A1-48BF-9FA5-B5159AA5F243}"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3959943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C73E120-90A1-48BF-9FA5-B5159AA5F243}"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4192138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C73E120-90A1-48BF-9FA5-B5159AA5F243}"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413060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6C73E120-90A1-48BF-9FA5-B5159AA5F243}"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70411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6C73E120-90A1-48BF-9FA5-B5159AA5F243}" type="datetimeFigureOut">
              <a:rPr lang="fr-FR" smtClean="0"/>
              <a:t>11/01/2023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5199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6C73E120-90A1-48BF-9FA5-B5159AA5F243}" type="datetimeFigureOut">
              <a:rPr lang="fr-FR" smtClean="0"/>
              <a:t>11/01/2023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280545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C73E120-90A1-48BF-9FA5-B5159AA5F243}" type="datetimeFigureOut">
              <a:rPr lang="fr-FR" smtClean="0"/>
              <a:t>11/01/2023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38869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6C73E120-90A1-48BF-9FA5-B5159AA5F243}" type="datetimeFigureOut">
              <a:rPr lang="fr-FR" smtClean="0"/>
              <a:t>11/01/2023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3028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C73E120-90A1-48BF-9FA5-B5159AA5F243}" type="datetimeFigureOut">
              <a:rPr lang="fr-FR" smtClean="0"/>
              <a:t>11/01/2023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6226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6C73E120-90A1-48BF-9FA5-B5159AA5F243}" type="datetimeFigureOut">
              <a:rPr lang="fr-FR" smtClean="0"/>
              <a:t>11/01/2023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2712382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6C73E120-90A1-48BF-9FA5-B5159AA5F243}" type="datetimeFigureOut">
              <a:rPr lang="fr-FR" smtClean="0"/>
              <a:t>11/01/2023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2342147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3E120-90A1-48BF-9FA5-B5159AA5F243}" type="datetimeFigureOut">
              <a:rPr lang="fr-FR" smtClean="0"/>
              <a:t>11/01/2023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EC9E9-E132-49FE-B0F1-BA894BF5F43C}" type="slidenum">
              <a:rPr lang="fr-FR" smtClean="0"/>
              <a:t>‹N°›</a:t>
            </a:fld>
            <a:endParaRPr lang="fr-FR"/>
          </a:p>
        </p:txBody>
      </p:sp>
    </p:spTree>
    <p:extLst>
      <p:ext uri="{BB962C8B-B14F-4D97-AF65-F5344CB8AC3E}">
        <p14:creationId xmlns:p14="http://schemas.microsoft.com/office/powerpoint/2010/main" val="1760147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hyperlink" Target="https://www.google.com/url?sa=t&amp;rct=j&amp;q=&amp;esrc=s&amp;source=web&amp;cd=&amp;cad=rja&amp;uact=8&amp;ved=2ahUKEwif7cCr47X8AhWEjqQKHap9AasQFnoECAwQAQ&amp;url=https://fr.linkedin.com/in/mously-diaw-58412192&amp;usg=AOvVaw3ZzhPQ1ZmupDbhk4rW9r3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xmlns="" id="{A88C5CD2-8D88-4E1A-968C-C3E256B4316C}"/>
              </a:ext>
            </a:extLst>
          </p:cNvPr>
          <p:cNvSpPr/>
          <p:nvPr/>
        </p:nvSpPr>
        <p:spPr>
          <a:xfrm>
            <a:off x="4003069" y="6370057"/>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xmlns="" id="{39CA212B-3524-454E-9129-17FD0E8983F0}"/>
              </a:ext>
            </a:extLst>
          </p:cNvPr>
          <p:cNvSpPr/>
          <p:nvPr/>
        </p:nvSpPr>
        <p:spPr>
          <a:xfrm>
            <a:off x="4727797" y="6370057"/>
            <a:ext cx="451824" cy="451824"/>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xmlns="" id="{6487D07D-4424-43AA-9CF5-4A04A38B6C2D}"/>
              </a:ext>
            </a:extLst>
          </p:cNvPr>
          <p:cNvSpPr/>
          <p:nvPr/>
        </p:nvSpPr>
        <p:spPr>
          <a:xfrm>
            <a:off x="5464914" y="6370057"/>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xmlns="" id="{51E021E3-C26E-4AB9-81EB-239E3D1BBAB2}"/>
              </a:ext>
            </a:extLst>
          </p:cNvPr>
          <p:cNvSpPr/>
          <p:nvPr/>
        </p:nvSpPr>
        <p:spPr>
          <a:xfrm>
            <a:off x="6202030" y="6370057"/>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xmlns="" id="{85AD4D6E-2D38-486B-8F61-738D1E4773C2}"/>
              </a:ext>
            </a:extLst>
          </p:cNvPr>
          <p:cNvSpPr/>
          <p:nvPr/>
        </p:nvSpPr>
        <p:spPr>
          <a:xfrm>
            <a:off x="6940287" y="6370057"/>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xmlns="" id="{D88F111D-10A0-4CCB-B20B-B33508AA6193}"/>
              </a:ext>
            </a:extLst>
          </p:cNvPr>
          <p:cNvSpPr/>
          <p:nvPr/>
        </p:nvSpPr>
        <p:spPr>
          <a:xfrm>
            <a:off x="7678547" y="6370057"/>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xmlns=""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xmlns="" id="{BCA26DC7-ADBC-4469-A675-7F80FF7542DC}"/>
              </a:ext>
            </a:extLst>
          </p:cNvPr>
          <p:cNvSpPr/>
          <p:nvPr/>
        </p:nvSpPr>
        <p:spPr>
          <a:xfrm>
            <a:off x="557132" y="-501891"/>
            <a:ext cx="10676238" cy="4702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SN" sz="2000" b="1" dirty="0">
                <a:solidFill>
                  <a:srgbClr val="002060"/>
                </a:solidFill>
                <a:latin typeface="Tw Cen MT" panose="020B0602020104020603" pitchFamily="34" charset="0"/>
                <a:cs typeface="Times New Roman" panose="02020603050405020304" pitchFamily="18" charset="0"/>
              </a:rPr>
              <a:t>REPUBLIQUE DU SENEGAL</a:t>
            </a:r>
          </a:p>
          <a:p>
            <a:pPr algn="ctr">
              <a:lnSpc>
                <a:spcPct val="150000"/>
              </a:lnSpc>
            </a:pPr>
            <a:r>
              <a:rPr lang="fr-SN" sz="2000" b="1" i="1" dirty="0" smtClean="0">
                <a:solidFill>
                  <a:srgbClr val="002060"/>
                </a:solidFill>
                <a:latin typeface="Tw Cen MT" panose="020B0602020104020603" pitchFamily="34" charset="0"/>
                <a:cs typeface="Times New Roman" panose="02020603050405020304" pitchFamily="18" charset="0"/>
              </a:rPr>
              <a:t> Un </a:t>
            </a:r>
            <a:r>
              <a:rPr lang="fr-SN" sz="2000" b="1" i="1" dirty="0">
                <a:solidFill>
                  <a:srgbClr val="002060"/>
                </a:solidFill>
                <a:latin typeface="Tw Cen MT" panose="020B0602020104020603" pitchFamily="34" charset="0"/>
                <a:cs typeface="Times New Roman" panose="02020603050405020304" pitchFamily="18" charset="0"/>
              </a:rPr>
              <a:t>peuple-Un but-Une foi</a:t>
            </a:r>
          </a:p>
          <a:p>
            <a:pPr algn="ctr">
              <a:lnSpc>
                <a:spcPct val="150000"/>
              </a:lnSpc>
            </a:pPr>
            <a:r>
              <a:rPr lang="fr-FR" sz="2000" b="1" dirty="0">
                <a:solidFill>
                  <a:srgbClr val="002060"/>
                </a:solidFill>
                <a:latin typeface="Tw Cen MT" panose="020B0602020104020603" pitchFamily="34" charset="0"/>
                <a:cs typeface="Times New Roman" panose="02020603050405020304" pitchFamily="18" charset="0"/>
              </a:rPr>
              <a:t>MINISTERE DE L’ECONOMIE DU PLAN ET DE  LA COOPERATION</a:t>
            </a:r>
          </a:p>
          <a:p>
            <a:pPr algn="ctr">
              <a:lnSpc>
                <a:spcPct val="150000"/>
              </a:lnSpc>
            </a:pPr>
            <a:r>
              <a:rPr lang="fr-FR" sz="2000" b="1" dirty="0">
                <a:solidFill>
                  <a:srgbClr val="002060"/>
                </a:solidFill>
                <a:latin typeface="Tw Cen MT" panose="020B0602020104020603" pitchFamily="34" charset="0"/>
                <a:cs typeface="Times New Roman" panose="02020603050405020304" pitchFamily="18" charset="0"/>
              </a:rPr>
              <a:t>******************************************************</a:t>
            </a:r>
          </a:p>
          <a:p>
            <a:pPr algn="ctr">
              <a:lnSpc>
                <a:spcPct val="150000"/>
              </a:lnSpc>
            </a:pPr>
            <a:r>
              <a:rPr lang="fr-FR" sz="2000" b="1" dirty="0">
                <a:solidFill>
                  <a:srgbClr val="002060"/>
                </a:solidFill>
                <a:latin typeface="Tw Cen MT" panose="020B0602020104020603" pitchFamily="34" charset="0"/>
                <a:cs typeface="Times New Roman" panose="02020603050405020304" pitchFamily="18" charset="0"/>
              </a:rPr>
              <a:t>AGENCE NATIONALE DE LA STATISTIQUE ET DE LA DEMOGRAPHIE</a:t>
            </a:r>
          </a:p>
          <a:p>
            <a:pPr algn="ctr">
              <a:lnSpc>
                <a:spcPct val="150000"/>
              </a:lnSpc>
            </a:pPr>
            <a:endParaRPr lang="fr-FR" sz="2000" b="1" dirty="0">
              <a:solidFill>
                <a:srgbClr val="002060"/>
              </a:solidFill>
              <a:latin typeface="Tw Cen MT" panose="020B0602020104020603" pitchFamily="34" charset="0"/>
              <a:cs typeface="Times New Roman" panose="02020603050405020304" pitchFamily="18" charset="0"/>
            </a:endParaRPr>
          </a:p>
          <a:p>
            <a:pPr algn="ctr">
              <a:lnSpc>
                <a:spcPct val="150000"/>
              </a:lnSpc>
            </a:pPr>
            <a:endParaRPr lang="fr-SN" sz="1600" b="1" dirty="0">
              <a:solidFill>
                <a:srgbClr val="002060"/>
              </a:solidFill>
              <a:latin typeface="Times New Roman" panose="02020603050405020304" pitchFamily="18" charset="0"/>
              <a:cs typeface="Times New Roman" panose="02020603050405020304" pitchFamily="18" charset="0"/>
            </a:endParaRPr>
          </a:p>
          <a:p>
            <a:pPr algn="ctr">
              <a:lnSpc>
                <a:spcPct val="150000"/>
              </a:lnSpc>
            </a:pPr>
            <a:endParaRPr lang="fr-SN" sz="1600" b="1" dirty="0">
              <a:solidFill>
                <a:srgbClr val="002060"/>
              </a:solidFill>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xmlns="" id="{CE70E886-9C95-4267-99D3-9F778A3B75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98337" y="2364497"/>
            <a:ext cx="1584177" cy="573551"/>
          </a:xfrm>
          <a:prstGeom prst="rect">
            <a:avLst/>
          </a:prstGeom>
          <a:noFill/>
          <a:ln>
            <a:noFill/>
          </a:ln>
        </p:spPr>
      </p:pic>
      <p:sp>
        <p:nvSpPr>
          <p:cNvPr id="11" name="Rectangle : coins arrondis 11">
            <a:extLst>
              <a:ext uri="{FF2B5EF4-FFF2-40B4-BE49-F238E27FC236}">
                <a16:creationId xmlns:a16="http://schemas.microsoft.com/office/drawing/2014/main" xmlns="" id="{49D5F53C-BC50-40B2-B020-9D5CADAF0F0D}"/>
              </a:ext>
            </a:extLst>
          </p:cNvPr>
          <p:cNvSpPr/>
          <p:nvPr/>
        </p:nvSpPr>
        <p:spPr>
          <a:xfrm>
            <a:off x="1377529" y="1802364"/>
            <a:ext cx="9304422" cy="244475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fr-SN" sz="1600" b="1" dirty="0" smtClean="0">
              <a:solidFill>
                <a:srgbClr val="333333"/>
              </a:solidFill>
              <a:latin typeface="Times New Roman" panose="02020603050405020304" pitchFamily="18" charset="0"/>
              <a:cs typeface="Times New Roman" panose="02020603050405020304" pitchFamily="18" charset="0"/>
            </a:endParaRPr>
          </a:p>
          <a:p>
            <a:pPr algn="ctr">
              <a:lnSpc>
                <a:spcPct val="150000"/>
              </a:lnSpc>
            </a:pPr>
            <a:endParaRPr lang="fr-SN" sz="1600" b="1" dirty="0" smtClean="0">
              <a:solidFill>
                <a:srgbClr val="333333"/>
              </a:solidFill>
              <a:latin typeface="Times New Roman" panose="02020603050405020304" pitchFamily="18" charset="0"/>
              <a:cs typeface="Times New Roman" panose="02020603050405020304" pitchFamily="18" charset="0"/>
            </a:endParaRPr>
          </a:p>
          <a:p>
            <a:pPr algn="ctr">
              <a:lnSpc>
                <a:spcPct val="150000"/>
              </a:lnSpc>
            </a:pPr>
            <a:r>
              <a:rPr lang="fr-SN" sz="2000" b="1" dirty="0" smtClean="0">
                <a:solidFill>
                  <a:srgbClr val="333333"/>
                </a:solidFill>
                <a:latin typeface="Tw Cen MT" panose="020B0602020104020603" pitchFamily="34" charset="0"/>
                <a:cs typeface="Times New Roman" panose="02020603050405020304" pitchFamily="18" charset="0"/>
              </a:rPr>
              <a:t>ECOLE </a:t>
            </a:r>
            <a:r>
              <a:rPr lang="fr-SN" sz="2000" b="1" dirty="0">
                <a:solidFill>
                  <a:srgbClr val="333333"/>
                </a:solidFill>
                <a:latin typeface="Tw Cen MT" panose="020B0602020104020603" pitchFamily="34" charset="0"/>
                <a:cs typeface="Times New Roman" panose="02020603050405020304" pitchFamily="18" charset="0"/>
              </a:rPr>
              <a:t>NATIONALE DE LA STATISTIQUE ET DE L’ANALYSE ECONOMIQUE</a:t>
            </a:r>
          </a:p>
          <a:p>
            <a:pPr algn="ctr"/>
            <a:endParaRPr lang="fr-SN" sz="1600" b="1" dirty="0">
              <a:solidFill>
                <a:srgbClr val="333333"/>
              </a:solidFill>
              <a:latin typeface="Times New Roman" panose="02020603050405020304" pitchFamily="18" charset="0"/>
              <a:cs typeface="Times New Roman" panose="02020603050405020304" pitchFamily="18" charset="0"/>
            </a:endParaRPr>
          </a:p>
        </p:txBody>
      </p:sp>
      <p:pic>
        <p:nvPicPr>
          <p:cNvPr id="12" name="Picture 71">
            <a:extLst>
              <a:ext uri="{FF2B5EF4-FFF2-40B4-BE49-F238E27FC236}">
                <a16:creationId xmlns:a16="http://schemas.microsoft.com/office/drawing/2014/main" xmlns="" id="{AA95D195-55C2-4A0D-B497-6153565B246C}"/>
              </a:ext>
            </a:extLst>
          </p:cNvPr>
          <p:cNvPicPr/>
          <p:nvPr/>
        </p:nvPicPr>
        <p:blipFill>
          <a:blip r:embed="rId3"/>
          <a:stretch>
            <a:fillRect/>
          </a:stretch>
        </p:blipFill>
        <p:spPr>
          <a:xfrm>
            <a:off x="5470940" y="3500181"/>
            <a:ext cx="1117600" cy="573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Relaxed"/>
            <a:lightRig rig="twoPt" dir="t">
              <a:rot lat="0" lon="0" rev="7200000"/>
            </a:lightRig>
          </a:scene3d>
          <a:sp3d>
            <a:bevelT w="25400" h="19050" prst="slope"/>
            <a:contourClr>
              <a:srgbClr val="FFFFFF"/>
            </a:contourClr>
          </a:sp3d>
        </p:spPr>
      </p:pic>
      <p:sp>
        <p:nvSpPr>
          <p:cNvPr id="2" name="ZoneTexte 1"/>
          <p:cNvSpPr txBox="1"/>
          <p:nvPr/>
        </p:nvSpPr>
        <p:spPr>
          <a:xfrm>
            <a:off x="205556" y="4892729"/>
            <a:ext cx="3471863" cy="1477328"/>
          </a:xfrm>
          <a:prstGeom prst="rect">
            <a:avLst/>
          </a:prstGeom>
          <a:noFill/>
        </p:spPr>
        <p:txBody>
          <a:bodyPr wrap="square" rtlCol="0">
            <a:spAutoFit/>
          </a:bodyPr>
          <a:lstStyle/>
          <a:p>
            <a:r>
              <a:rPr lang="fr-FR" sz="2400" dirty="0" smtClean="0">
                <a:latin typeface="Tw Cen MT" panose="020B0602020104020603" pitchFamily="34" charset="0"/>
              </a:rPr>
              <a:t>Alioune CISSE</a:t>
            </a:r>
          </a:p>
          <a:p>
            <a:r>
              <a:rPr lang="fr-FR" sz="2400" dirty="0" smtClean="0">
                <a:latin typeface="Tw Cen MT" panose="020B0602020104020603" pitchFamily="34" charset="0"/>
              </a:rPr>
              <a:t>CHEIKH TIDIANE DIAGNE</a:t>
            </a:r>
          </a:p>
          <a:p>
            <a:r>
              <a:rPr lang="fr-FR" sz="2400" dirty="0" smtClean="0">
                <a:latin typeface="Tw Cen MT" panose="020B0602020104020603" pitchFamily="34" charset="0"/>
              </a:rPr>
              <a:t>SERIGNE MBAYE THIAM</a:t>
            </a:r>
          </a:p>
          <a:p>
            <a:endParaRPr lang="fr-FR" dirty="0"/>
          </a:p>
        </p:txBody>
      </p:sp>
      <p:sp>
        <p:nvSpPr>
          <p:cNvPr id="3" name="ZoneTexte 2"/>
          <p:cNvSpPr txBox="1"/>
          <p:nvPr/>
        </p:nvSpPr>
        <p:spPr>
          <a:xfrm>
            <a:off x="5790425" y="4870014"/>
            <a:ext cx="6593313" cy="1384995"/>
          </a:xfrm>
          <a:prstGeom prst="rect">
            <a:avLst/>
          </a:prstGeom>
          <a:noFill/>
        </p:spPr>
        <p:txBody>
          <a:bodyPr wrap="square" rtlCol="0">
            <a:spAutoFit/>
          </a:bodyPr>
          <a:lstStyle/>
          <a:p>
            <a:r>
              <a:rPr lang="fr-FR" sz="2800" dirty="0" smtClean="0">
                <a:latin typeface="Tw Cen MT" panose="020B0602020104020603" pitchFamily="34" charset="0"/>
              </a:rPr>
              <a:t>Sous la supervision de:</a:t>
            </a:r>
          </a:p>
          <a:p>
            <a:r>
              <a:rPr lang="fr-FR" sz="2800" dirty="0" smtClean="0">
                <a:latin typeface="Tw Cen MT" panose="020B0602020104020603" pitchFamily="34" charset="0"/>
              </a:rPr>
              <a:t>Mme </a:t>
            </a:r>
            <a:r>
              <a:rPr lang="fr-FR" sz="2800" dirty="0" err="1" smtClean="0">
                <a:latin typeface="Tw Cen MT" panose="020B0602020104020603" pitchFamily="34" charset="0"/>
              </a:rPr>
              <a:t>Mously</a:t>
            </a:r>
            <a:r>
              <a:rPr lang="fr-FR" sz="2800" dirty="0" smtClean="0">
                <a:latin typeface="Tw Cen MT" panose="020B0602020104020603" pitchFamily="34" charset="0"/>
              </a:rPr>
              <a:t> DIAW </a:t>
            </a:r>
          </a:p>
          <a:p>
            <a:r>
              <a:rPr lang="fr-FR" sz="2800" dirty="0" smtClean="0">
                <a:latin typeface="Tw Cen MT" panose="020B0602020104020603" pitchFamily="34" charset="0"/>
              </a:rPr>
              <a:t>Data </a:t>
            </a:r>
            <a:r>
              <a:rPr lang="fr-FR" sz="2800" dirty="0" err="1" smtClean="0">
                <a:latin typeface="Tw Cen MT" panose="020B0602020104020603" pitchFamily="34" charset="0"/>
              </a:rPr>
              <a:t>Scientist</a:t>
            </a:r>
            <a:r>
              <a:rPr lang="fr-FR" sz="2800" dirty="0" smtClean="0">
                <a:latin typeface="Tw Cen MT" panose="020B0602020104020603" pitchFamily="34" charset="0"/>
              </a:rPr>
              <a:t>/</a:t>
            </a:r>
            <a:r>
              <a:rPr lang="fr-FR" sz="2800" dirty="0" err="1" smtClean="0">
                <a:latin typeface="Tw Cen MT" panose="020B0602020104020603" pitchFamily="34" charset="0"/>
              </a:rPr>
              <a:t>Inégénieur</a:t>
            </a:r>
            <a:r>
              <a:rPr lang="fr-FR" sz="2800" dirty="0" smtClean="0">
                <a:latin typeface="Tw Cen MT" panose="020B0602020104020603" pitchFamily="34" charset="0"/>
              </a:rPr>
              <a:t> Machine Learning</a:t>
            </a:r>
            <a:endParaRPr lang="fr-FR" sz="2800" dirty="0">
              <a:latin typeface="Tw Cen MT" panose="020B0602020104020603" pitchFamily="34" charset="0"/>
              <a:hlinkClick r:id="rId4"/>
            </a:endParaRPr>
          </a:p>
        </p:txBody>
      </p:sp>
      <p:sp>
        <p:nvSpPr>
          <p:cNvPr id="4" name="ZoneTexte 3"/>
          <p:cNvSpPr txBox="1"/>
          <p:nvPr/>
        </p:nvSpPr>
        <p:spPr>
          <a:xfrm>
            <a:off x="3061856" y="4223683"/>
            <a:ext cx="5527962" cy="646331"/>
          </a:xfrm>
          <a:prstGeom prst="rect">
            <a:avLst/>
          </a:prstGeom>
          <a:solidFill>
            <a:srgbClr val="03A1A4"/>
          </a:solidFill>
        </p:spPr>
        <p:txBody>
          <a:bodyPr wrap="square" rtlCol="0">
            <a:spAutoFit/>
          </a:bodyPr>
          <a:lstStyle/>
          <a:p>
            <a:pPr algn="ctr"/>
            <a:r>
              <a:rPr lang="fr-FR" sz="3600" b="1" dirty="0" smtClean="0">
                <a:solidFill>
                  <a:schemeClr val="bg1"/>
                </a:solidFill>
                <a:latin typeface="Tw Cen MT" panose="020B0602020104020603" pitchFamily="34" charset="0"/>
              </a:rPr>
              <a:t>ANALYSE DES TWEETS</a:t>
            </a:r>
            <a:endParaRPr lang="fr-FR" sz="3600" b="1" dirty="0">
              <a:solidFill>
                <a:schemeClr val="bg1"/>
              </a:solidFill>
              <a:latin typeface="Tw Cen MT" panose="020B0602020104020603" pitchFamily="34" charset="0"/>
            </a:endParaRPr>
          </a:p>
        </p:txBody>
      </p:sp>
    </p:spTree>
    <p:extLst>
      <p:ext uri="{BB962C8B-B14F-4D97-AF65-F5344CB8AC3E}">
        <p14:creationId xmlns:p14="http://schemas.microsoft.com/office/powerpoint/2010/main" val="141568845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p:cTn id="35" dur="500" fill="hold"/>
                                        <p:tgtEl>
                                          <p:spTgt spid="56"/>
                                        </p:tgtEl>
                                        <p:attrNameLst>
                                          <p:attrName>ppt_w</p:attrName>
                                        </p:attrNameLst>
                                      </p:cBhvr>
                                      <p:tavLst>
                                        <p:tav tm="0">
                                          <p:val>
                                            <p:fltVal val="0"/>
                                          </p:val>
                                        </p:tav>
                                        <p:tav tm="100000">
                                          <p:val>
                                            <p:strVal val="#ppt_w"/>
                                          </p:val>
                                        </p:tav>
                                      </p:tavLst>
                                    </p:anim>
                                    <p:anim calcmode="lin" valueType="num">
                                      <p:cBhvr>
                                        <p:cTn id="36" dur="500" fill="hold"/>
                                        <p:tgtEl>
                                          <p:spTgt spid="56"/>
                                        </p:tgtEl>
                                        <p:attrNameLst>
                                          <p:attrName>ppt_h</p:attrName>
                                        </p:attrNameLst>
                                      </p:cBhvr>
                                      <p:tavLst>
                                        <p:tav tm="0">
                                          <p:val>
                                            <p:fltVal val="0"/>
                                          </p:val>
                                        </p:tav>
                                        <p:tav tm="100000">
                                          <p:val>
                                            <p:strVal val="#ppt_h"/>
                                          </p:val>
                                        </p:tav>
                                      </p:tavLst>
                                    </p:anim>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p:cTn id="42" dur="500" fill="hold"/>
                                        <p:tgtEl>
                                          <p:spTgt spid="59"/>
                                        </p:tgtEl>
                                        <p:attrNameLst>
                                          <p:attrName>ppt_w</p:attrName>
                                        </p:attrNameLst>
                                      </p:cBhvr>
                                      <p:tavLst>
                                        <p:tav tm="0">
                                          <p:val>
                                            <p:fltVal val="0"/>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animEffect transition="in" filter="fade">
                                      <p:cBhvr>
                                        <p:cTn id="4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131648" y="-56844"/>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4" name="ZoneTexte 33">
            <a:extLst>
              <a:ext uri="{FF2B5EF4-FFF2-40B4-BE49-F238E27FC236}">
                <a16:creationId xmlns:a16="http://schemas.microsoft.com/office/drawing/2014/main" xmlns="" id="{66CE28BC-5ECA-E4FF-447F-C5A55BFD5737}"/>
              </a:ext>
            </a:extLst>
          </p:cNvPr>
          <p:cNvSpPr txBox="1"/>
          <p:nvPr/>
        </p:nvSpPr>
        <p:spPr>
          <a:xfrm>
            <a:off x="1690088" y="1414597"/>
            <a:ext cx="7667878" cy="3785652"/>
          </a:xfrm>
          <a:prstGeom prst="rect">
            <a:avLst/>
          </a:prstGeom>
          <a:noFill/>
        </p:spPr>
        <p:txBody>
          <a:bodyPr wrap="square" rtlCol="0">
            <a:spAutoFit/>
          </a:bodyPr>
          <a:lstStyle/>
          <a:p>
            <a:pPr>
              <a:lnSpc>
                <a:spcPct val="300000"/>
              </a:lnSpc>
            </a:pPr>
            <a:r>
              <a:rPr lang="fr-SN" sz="2000" dirty="0">
                <a:latin typeface="Tw Cen MT" panose="020B0602020104020603" pitchFamily="34" charset="0"/>
                <a:cs typeface="Times New Roman" panose="02020603050405020304" pitchFamily="18" charset="0"/>
              </a:rPr>
              <a:t>Dans cette section nous allons :</a:t>
            </a:r>
          </a:p>
          <a:p>
            <a:pPr>
              <a:lnSpc>
                <a:spcPct val="300000"/>
              </a:lnSpc>
            </a:pPr>
            <a:r>
              <a:rPr lang="fr-SN" sz="2000" dirty="0" smtClean="0">
                <a:latin typeface="Tw Cen MT" panose="020B0602020104020603" pitchFamily="34" charset="0"/>
                <a:cs typeface="Times New Roman" panose="02020603050405020304" pitchFamily="18" charset="0"/>
              </a:rPr>
              <a:t>      Visualiser </a:t>
            </a:r>
            <a:r>
              <a:rPr lang="fr-SN" sz="2000" dirty="0">
                <a:latin typeface="Tw Cen MT" panose="020B0602020104020603" pitchFamily="34" charset="0"/>
                <a:cs typeface="Times New Roman" panose="02020603050405020304" pitchFamily="18" charset="0"/>
              </a:rPr>
              <a:t>les longueurs des tweets </a:t>
            </a:r>
          </a:p>
          <a:p>
            <a:pPr>
              <a:lnSpc>
                <a:spcPct val="300000"/>
              </a:lnSpc>
            </a:pPr>
            <a:r>
              <a:rPr lang="fr-SN" sz="2000" dirty="0" smtClean="0">
                <a:latin typeface="Tw Cen MT" panose="020B0602020104020603" pitchFamily="34" charset="0"/>
                <a:cs typeface="Times New Roman" panose="02020603050405020304" pitchFamily="18" charset="0"/>
              </a:rPr>
              <a:t>      Faire </a:t>
            </a:r>
            <a:r>
              <a:rPr lang="fr-SN" sz="2000" dirty="0">
                <a:latin typeface="Tw Cen MT" panose="020B0602020104020603" pitchFamily="34" charset="0"/>
                <a:cs typeface="Times New Roman" panose="02020603050405020304" pitchFamily="18" charset="0"/>
              </a:rPr>
              <a:t>le nuage des tweets avec </a:t>
            </a:r>
            <a:r>
              <a:rPr lang="fr-SN" sz="2000" dirty="0" err="1">
                <a:latin typeface="Tw Cen MT" panose="020B0602020104020603" pitchFamily="34" charset="0"/>
                <a:cs typeface="Times New Roman" panose="02020603050405020304" pitchFamily="18" charset="0"/>
              </a:rPr>
              <a:t>wordcloud</a:t>
            </a:r>
            <a:r>
              <a:rPr lang="fr-SN" sz="2000" dirty="0">
                <a:latin typeface="Tw Cen MT" panose="020B0602020104020603" pitchFamily="34" charset="0"/>
                <a:cs typeface="Times New Roman" panose="02020603050405020304" pitchFamily="18" charset="0"/>
              </a:rPr>
              <a:t> avant le nettoiement des données </a:t>
            </a:r>
          </a:p>
        </p:txBody>
      </p:sp>
      <p:sp>
        <p:nvSpPr>
          <p:cNvPr id="35" name="TextBox 117">
            <a:extLst>
              <a:ext uri="{FF2B5EF4-FFF2-40B4-BE49-F238E27FC236}">
                <a16:creationId xmlns:a16="http://schemas.microsoft.com/office/drawing/2014/main" xmlns="" id="{D8562F22-E78F-4DD5-9BBD-EEAB69C0B365}"/>
              </a:ext>
            </a:extLst>
          </p:cNvPr>
          <p:cNvSpPr txBox="1"/>
          <p:nvPr/>
        </p:nvSpPr>
        <p:spPr>
          <a:xfrm>
            <a:off x="4366245" y="908204"/>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pic>
        <p:nvPicPr>
          <p:cNvPr id="36" name="Picture 8" descr="animated gif on Tumbl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1734220" y="2812866"/>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1734220" y="3770966"/>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1362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par>
                                <p:cTn id="17" presetID="53" presetClass="entr" presetSubtype="16"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4" name="ZoneTexte 33">
            <a:extLst>
              <a:ext uri="{FF2B5EF4-FFF2-40B4-BE49-F238E27FC236}">
                <a16:creationId xmlns:a16="http://schemas.microsoft.com/office/drawing/2014/main" xmlns="" id="{46D9C310-2CBA-381F-E4DE-64C43FD547AF}"/>
              </a:ext>
            </a:extLst>
          </p:cNvPr>
          <p:cNvSpPr txBox="1"/>
          <p:nvPr/>
        </p:nvSpPr>
        <p:spPr>
          <a:xfrm>
            <a:off x="1776717" y="1311798"/>
            <a:ext cx="3606231" cy="461665"/>
          </a:xfrm>
          <a:prstGeom prst="rect">
            <a:avLst/>
          </a:prstGeom>
          <a:noFill/>
          <a:ln>
            <a:solidFill>
              <a:schemeClr val="bg2"/>
            </a:solidFill>
          </a:ln>
        </p:spPr>
        <p:txBody>
          <a:bodyPr wrap="square" rtlCol="0">
            <a:spAutoFit/>
          </a:bodyPr>
          <a:lstStyle/>
          <a:p>
            <a:pPr marL="285750" indent="-285750">
              <a:buFont typeface="Wingdings" panose="05000000000000000000" pitchFamily="2" charset="2"/>
              <a:buChar char="v"/>
            </a:pPr>
            <a:r>
              <a:rPr lang="fr-SN" sz="2400" b="1" dirty="0">
                <a:solidFill>
                  <a:srgbClr val="FFC000"/>
                </a:solidFill>
                <a:latin typeface="Tw Cen MT" panose="020B0602020104020603" pitchFamily="34" charset="0"/>
                <a:cs typeface="Times New Roman" panose="02020603050405020304" pitchFamily="18" charset="0"/>
              </a:rPr>
              <a:t>Longueurs des Tweets</a:t>
            </a:r>
          </a:p>
        </p:txBody>
      </p:sp>
      <p:sp>
        <p:nvSpPr>
          <p:cNvPr id="35" name="ZoneTexte 34">
            <a:extLst>
              <a:ext uri="{FF2B5EF4-FFF2-40B4-BE49-F238E27FC236}">
                <a16:creationId xmlns:a16="http://schemas.microsoft.com/office/drawing/2014/main" xmlns="" id="{61199A85-06E5-65D4-5D07-DA5EFA68BD84}"/>
              </a:ext>
            </a:extLst>
          </p:cNvPr>
          <p:cNvSpPr txBox="1"/>
          <p:nvPr/>
        </p:nvSpPr>
        <p:spPr>
          <a:xfrm>
            <a:off x="1806416" y="2039782"/>
            <a:ext cx="7695399" cy="400110"/>
          </a:xfrm>
          <a:prstGeom prst="rect">
            <a:avLst/>
          </a:prstGeom>
          <a:noFill/>
        </p:spPr>
        <p:txBody>
          <a:bodyPr wrap="square" rtlCol="0">
            <a:spAutoFit/>
          </a:bodyPr>
          <a:lstStyle/>
          <a:p>
            <a:r>
              <a:rPr lang="fr-SN" sz="2000" dirty="0">
                <a:latin typeface="Tw Cen MT" panose="020B0602020104020603" pitchFamily="34" charset="0"/>
                <a:cs typeface="Times New Roman" panose="02020603050405020304" pitchFamily="18" charset="0"/>
              </a:rPr>
              <a:t>Nous allons ajouté une colonne qui contient la longueur de chaque tweet :</a:t>
            </a:r>
          </a:p>
        </p:txBody>
      </p:sp>
      <p:pic>
        <p:nvPicPr>
          <p:cNvPr id="36" name="Image 35">
            <a:extLst>
              <a:ext uri="{FF2B5EF4-FFF2-40B4-BE49-F238E27FC236}">
                <a16:creationId xmlns:a16="http://schemas.microsoft.com/office/drawing/2014/main" xmlns="" id="{A99A464A-A05E-859E-86AD-CCAEE5012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2" y="2706212"/>
            <a:ext cx="7980934" cy="3938153"/>
          </a:xfrm>
          <a:prstGeom prst="rect">
            <a:avLst/>
          </a:prstGeom>
        </p:spPr>
      </p:pic>
      <p:sp>
        <p:nvSpPr>
          <p:cNvPr id="37" name="TextBox 117">
            <a:extLst>
              <a:ext uri="{FF2B5EF4-FFF2-40B4-BE49-F238E27FC236}">
                <a16:creationId xmlns:a16="http://schemas.microsoft.com/office/drawing/2014/main" xmlns=""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spTree>
    <p:extLst>
      <p:ext uri="{BB962C8B-B14F-4D97-AF65-F5344CB8AC3E}">
        <p14:creationId xmlns:p14="http://schemas.microsoft.com/office/powerpoint/2010/main" val="86125268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7" name="TextBox 117">
            <a:extLst>
              <a:ext uri="{FF2B5EF4-FFF2-40B4-BE49-F238E27FC236}">
                <a16:creationId xmlns:a16="http://schemas.microsoft.com/office/drawing/2014/main" xmlns=""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sp>
        <p:nvSpPr>
          <p:cNvPr id="38" name="ZoneTexte 37">
            <a:extLst>
              <a:ext uri="{FF2B5EF4-FFF2-40B4-BE49-F238E27FC236}">
                <a16:creationId xmlns:a16="http://schemas.microsoft.com/office/drawing/2014/main" xmlns="" id="{E9712995-1B14-022C-468C-CE42FA427024}"/>
              </a:ext>
            </a:extLst>
          </p:cNvPr>
          <p:cNvSpPr txBox="1"/>
          <p:nvPr/>
        </p:nvSpPr>
        <p:spPr>
          <a:xfrm>
            <a:off x="1558872" y="1641320"/>
            <a:ext cx="6560457" cy="400110"/>
          </a:xfrm>
          <a:prstGeom prst="rect">
            <a:avLst/>
          </a:prstGeom>
          <a:noFill/>
        </p:spPr>
        <p:txBody>
          <a:bodyPr wrap="square" rtlCol="0">
            <a:spAutoFit/>
          </a:bodyPr>
          <a:lstStyle/>
          <a:p>
            <a:pPr marL="285750" indent="-285750">
              <a:buFont typeface="Wingdings" panose="05000000000000000000" pitchFamily="2" charset="2"/>
              <a:buChar char="v"/>
            </a:pPr>
            <a:r>
              <a:rPr lang="fr-SN" sz="2000" dirty="0">
                <a:solidFill>
                  <a:srgbClr val="FFC000"/>
                </a:solidFill>
                <a:latin typeface="Tw Cen MT" panose="020B0602020104020603" pitchFamily="34" charset="0"/>
                <a:cs typeface="Times New Roman" panose="02020603050405020304" pitchFamily="18" charset="0"/>
              </a:rPr>
              <a:t>Longueurs des Tweets</a:t>
            </a:r>
          </a:p>
        </p:txBody>
      </p:sp>
      <p:pic>
        <p:nvPicPr>
          <p:cNvPr id="39" name="Image 38">
            <a:extLst>
              <a:ext uri="{FF2B5EF4-FFF2-40B4-BE49-F238E27FC236}">
                <a16:creationId xmlns:a16="http://schemas.microsoft.com/office/drawing/2014/main" xmlns="" id="{526A135B-46F8-40B3-2E3E-949895BDD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624" y="2360243"/>
            <a:ext cx="4239217" cy="3958810"/>
          </a:xfrm>
          <a:prstGeom prst="rect">
            <a:avLst/>
          </a:prstGeom>
        </p:spPr>
      </p:pic>
      <p:sp>
        <p:nvSpPr>
          <p:cNvPr id="40" name="ZoneTexte 39">
            <a:extLst>
              <a:ext uri="{FF2B5EF4-FFF2-40B4-BE49-F238E27FC236}">
                <a16:creationId xmlns:a16="http://schemas.microsoft.com/office/drawing/2014/main" xmlns="" id="{E15F3731-800F-0D37-A1C8-4B2ACC3FF776}"/>
              </a:ext>
            </a:extLst>
          </p:cNvPr>
          <p:cNvSpPr txBox="1"/>
          <p:nvPr/>
        </p:nvSpPr>
        <p:spPr>
          <a:xfrm>
            <a:off x="6308686" y="1985157"/>
            <a:ext cx="3351761" cy="4708981"/>
          </a:xfrm>
          <a:prstGeom prst="rect">
            <a:avLst/>
          </a:prstGeom>
          <a:noFill/>
          <a:ln>
            <a:solidFill>
              <a:schemeClr val="bg1">
                <a:lumMod val="95000"/>
              </a:schemeClr>
            </a:solidFill>
          </a:ln>
        </p:spPr>
        <p:txBody>
          <a:bodyPr wrap="square" rtlCol="0">
            <a:spAutoFit/>
          </a:bodyPr>
          <a:lstStyle/>
          <a:p>
            <a:pPr algn="just">
              <a:lnSpc>
                <a:spcPct val="150000"/>
              </a:lnSpc>
            </a:pPr>
            <a:r>
              <a:rPr lang="fr-FR" sz="2000" dirty="0">
                <a:latin typeface="Tw Cen MT" panose="020B0602020104020603" pitchFamily="34" charset="0"/>
                <a:cs typeface="Times New Roman" panose="02020603050405020304" pitchFamily="18" charset="0"/>
              </a:rPr>
              <a:t>On constate que les tweets dont le nombre de mots est environ 135 sont plus fréquent dans le corpus.</a:t>
            </a:r>
          </a:p>
          <a:p>
            <a:pPr algn="just">
              <a:lnSpc>
                <a:spcPct val="150000"/>
              </a:lnSpc>
            </a:pPr>
            <a:r>
              <a:rPr lang="fr-FR" sz="2000" dirty="0">
                <a:latin typeface="Tw Cen MT" panose="020B0602020104020603" pitchFamily="34" charset="0"/>
                <a:cs typeface="Times New Roman" panose="02020603050405020304" pitchFamily="18" charset="0"/>
              </a:rPr>
              <a:t>On voit rarement dans le corpus un tweet qui ne dépasse pas 40 mots. En général les tweets dont le nombre de mots gravite entre 80 et 100 ont une fréquence de 200.</a:t>
            </a:r>
            <a:endParaRPr lang="fr-SN" sz="2000" dirty="0">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583685583"/>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7" name="TextBox 117">
            <a:extLst>
              <a:ext uri="{FF2B5EF4-FFF2-40B4-BE49-F238E27FC236}">
                <a16:creationId xmlns:a16="http://schemas.microsoft.com/office/drawing/2014/main" xmlns=""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sp>
        <p:nvSpPr>
          <p:cNvPr id="35" name="ZoneTexte 34">
            <a:extLst>
              <a:ext uri="{FF2B5EF4-FFF2-40B4-BE49-F238E27FC236}">
                <a16:creationId xmlns:a16="http://schemas.microsoft.com/office/drawing/2014/main" xmlns="" id="{E9712995-1B14-022C-468C-CE42FA427024}"/>
              </a:ext>
            </a:extLst>
          </p:cNvPr>
          <p:cNvSpPr txBox="1"/>
          <p:nvPr/>
        </p:nvSpPr>
        <p:spPr>
          <a:xfrm>
            <a:off x="1757031" y="1658529"/>
            <a:ext cx="6560457" cy="400110"/>
          </a:xfrm>
          <a:prstGeom prst="rect">
            <a:avLst/>
          </a:prstGeom>
          <a:noFill/>
        </p:spPr>
        <p:txBody>
          <a:bodyPr wrap="square" rtlCol="0">
            <a:spAutoFit/>
          </a:bodyPr>
          <a:lstStyle/>
          <a:p>
            <a:pPr marL="285750" indent="-285750">
              <a:buFont typeface="Wingdings" panose="05000000000000000000" pitchFamily="2" charset="2"/>
              <a:buChar char="v"/>
            </a:pPr>
            <a:r>
              <a:rPr lang="fr-SN" sz="2000" dirty="0">
                <a:solidFill>
                  <a:srgbClr val="FFC000"/>
                </a:solidFill>
                <a:latin typeface="Tw Cen MT" panose="020B0602020104020603" pitchFamily="34" charset="0"/>
                <a:cs typeface="Times New Roman" panose="02020603050405020304" pitchFamily="18" charset="0"/>
              </a:rPr>
              <a:t>Longueurs des Tweets</a:t>
            </a:r>
          </a:p>
        </p:txBody>
      </p:sp>
      <p:pic>
        <p:nvPicPr>
          <p:cNvPr id="36" name="Image 35">
            <a:extLst>
              <a:ext uri="{FF2B5EF4-FFF2-40B4-BE49-F238E27FC236}">
                <a16:creationId xmlns:a16="http://schemas.microsoft.com/office/drawing/2014/main" xmlns="" id="{437A3A8A-0C60-ECB0-A6A1-613B64702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190" y="2400408"/>
            <a:ext cx="3276129" cy="3812779"/>
          </a:xfrm>
          <a:prstGeom prst="rect">
            <a:avLst/>
          </a:prstGeom>
        </p:spPr>
      </p:pic>
      <p:sp>
        <p:nvSpPr>
          <p:cNvPr id="38" name="ZoneTexte 37">
            <a:extLst>
              <a:ext uri="{FF2B5EF4-FFF2-40B4-BE49-F238E27FC236}">
                <a16:creationId xmlns:a16="http://schemas.microsoft.com/office/drawing/2014/main" xmlns="" id="{C3EE9F26-A816-E7A1-2646-10C6E073A616}"/>
              </a:ext>
            </a:extLst>
          </p:cNvPr>
          <p:cNvSpPr txBox="1"/>
          <p:nvPr/>
        </p:nvSpPr>
        <p:spPr>
          <a:xfrm>
            <a:off x="5666054" y="2104774"/>
            <a:ext cx="3622411" cy="4247317"/>
          </a:xfrm>
          <a:prstGeom prst="rect">
            <a:avLst/>
          </a:prstGeom>
          <a:noFill/>
        </p:spPr>
        <p:txBody>
          <a:bodyPr wrap="square" rtlCol="0">
            <a:spAutoFit/>
          </a:bodyPr>
          <a:lstStyle/>
          <a:p>
            <a:pPr algn="just">
              <a:lnSpc>
                <a:spcPct val="150000"/>
              </a:lnSpc>
            </a:pPr>
            <a:r>
              <a:rPr lang="fr-FR" sz="2000" dirty="0">
                <a:latin typeface="Tw Cen MT" panose="020B0602020104020603" pitchFamily="34" charset="0"/>
                <a:cs typeface="Times New Roman" panose="02020603050405020304" pitchFamily="18" charset="0"/>
              </a:rPr>
              <a:t>En moyenne les tweets ont une longueur de 101 mots, le plus grand tweets contient 157 mots et le plus petit 7 mots. 25% des tweets les plus courts contiennent 78 mots et 25% des tweets les plus longues contiennent 133 mots. Les longueurs des tweets ont une variabilité de 33 mots.</a:t>
            </a:r>
            <a:endParaRPr lang="fr-SN" sz="2000" dirty="0">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192031596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003709" y="-66099"/>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7" name="TextBox 117">
            <a:extLst>
              <a:ext uri="{FF2B5EF4-FFF2-40B4-BE49-F238E27FC236}">
                <a16:creationId xmlns:a16="http://schemas.microsoft.com/office/drawing/2014/main" xmlns=""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sp>
        <p:nvSpPr>
          <p:cNvPr id="35" name="ZoneTexte 34">
            <a:extLst>
              <a:ext uri="{FF2B5EF4-FFF2-40B4-BE49-F238E27FC236}">
                <a16:creationId xmlns:a16="http://schemas.microsoft.com/office/drawing/2014/main" xmlns="" id="{E9712995-1B14-022C-468C-CE42FA427024}"/>
              </a:ext>
            </a:extLst>
          </p:cNvPr>
          <p:cNvSpPr txBox="1"/>
          <p:nvPr/>
        </p:nvSpPr>
        <p:spPr>
          <a:xfrm>
            <a:off x="1678316" y="1376595"/>
            <a:ext cx="6560457" cy="400110"/>
          </a:xfrm>
          <a:prstGeom prst="rect">
            <a:avLst/>
          </a:prstGeom>
          <a:noFill/>
        </p:spPr>
        <p:txBody>
          <a:bodyPr wrap="square" rtlCol="0">
            <a:spAutoFit/>
          </a:bodyPr>
          <a:lstStyle/>
          <a:p>
            <a:pPr marL="285750" indent="-285750">
              <a:buFont typeface="Wingdings" panose="05000000000000000000" pitchFamily="2" charset="2"/>
              <a:buChar char="v"/>
            </a:pPr>
            <a:r>
              <a:rPr lang="fr-SN" sz="2000" dirty="0">
                <a:solidFill>
                  <a:srgbClr val="FFC000"/>
                </a:solidFill>
                <a:latin typeface="Tw Cen MT" panose="020B0602020104020603" pitchFamily="34" charset="0"/>
                <a:cs typeface="Times New Roman" panose="02020603050405020304" pitchFamily="18" charset="0"/>
              </a:rPr>
              <a:t>Longueurs des Tweets</a:t>
            </a:r>
          </a:p>
        </p:txBody>
      </p:sp>
      <p:pic>
        <p:nvPicPr>
          <p:cNvPr id="36" name="Image 35">
            <a:extLst>
              <a:ext uri="{FF2B5EF4-FFF2-40B4-BE49-F238E27FC236}">
                <a16:creationId xmlns:a16="http://schemas.microsoft.com/office/drawing/2014/main" xmlns="" id="{B6675530-FB8D-CC5A-FC90-DEBFA668D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90" y="2117163"/>
            <a:ext cx="6592220" cy="2791215"/>
          </a:xfrm>
          <a:prstGeom prst="rect">
            <a:avLst/>
          </a:prstGeom>
        </p:spPr>
      </p:pic>
      <p:sp>
        <p:nvSpPr>
          <p:cNvPr id="38" name="ZoneTexte 37">
            <a:extLst>
              <a:ext uri="{FF2B5EF4-FFF2-40B4-BE49-F238E27FC236}">
                <a16:creationId xmlns:a16="http://schemas.microsoft.com/office/drawing/2014/main" xmlns="" id="{4D7F4BAC-F3F0-1D2F-264D-67A7E3CE2FB0}"/>
              </a:ext>
            </a:extLst>
          </p:cNvPr>
          <p:cNvSpPr txBox="1"/>
          <p:nvPr/>
        </p:nvSpPr>
        <p:spPr>
          <a:xfrm>
            <a:off x="2065153" y="5024889"/>
            <a:ext cx="7932045" cy="1477328"/>
          </a:xfrm>
          <a:prstGeom prst="rect">
            <a:avLst/>
          </a:prstGeom>
          <a:noFill/>
        </p:spPr>
        <p:txBody>
          <a:bodyPr wrap="square" rtlCol="0">
            <a:spAutoFit/>
          </a:bodyPr>
          <a:lstStyle/>
          <a:p>
            <a:pPr>
              <a:lnSpc>
                <a:spcPct val="150000"/>
              </a:lnSpc>
            </a:pPr>
            <a:r>
              <a:rPr lang="fr-SN" sz="2000" dirty="0" smtClean="0">
                <a:latin typeface="Tw Cen MT" panose="020B0602020104020603" pitchFamily="34" charset="0"/>
                <a:cs typeface="Times New Roman" panose="02020603050405020304" pitchFamily="18" charset="0"/>
              </a:rPr>
              <a:t>En </a:t>
            </a:r>
            <a:r>
              <a:rPr lang="fr-SN" sz="2000" dirty="0">
                <a:latin typeface="Tw Cen MT" panose="020B0602020104020603" pitchFamily="34" charset="0"/>
                <a:cs typeface="Times New Roman" panose="02020603050405020304" pitchFamily="18" charset="0"/>
              </a:rPr>
              <a:t>comparant ces deux diagrammes on remarque que les tweets dangereux ont la plus grande longueur. Mais les tweets normaux sont plus fréquent globalement</a:t>
            </a:r>
          </a:p>
        </p:txBody>
      </p:sp>
    </p:spTree>
    <p:extLst>
      <p:ext uri="{BB962C8B-B14F-4D97-AF65-F5344CB8AC3E}">
        <p14:creationId xmlns:p14="http://schemas.microsoft.com/office/powerpoint/2010/main" val="2627134214"/>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7" name="TextBox 117">
            <a:extLst>
              <a:ext uri="{FF2B5EF4-FFF2-40B4-BE49-F238E27FC236}">
                <a16:creationId xmlns:a16="http://schemas.microsoft.com/office/drawing/2014/main" xmlns=""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sp>
        <p:nvSpPr>
          <p:cNvPr id="35" name="ZoneTexte 34">
            <a:extLst>
              <a:ext uri="{FF2B5EF4-FFF2-40B4-BE49-F238E27FC236}">
                <a16:creationId xmlns:a16="http://schemas.microsoft.com/office/drawing/2014/main" xmlns="" id="{79C8E0E0-7380-A5A7-6099-A7A2BD56031E}"/>
              </a:ext>
            </a:extLst>
          </p:cNvPr>
          <p:cNvSpPr txBox="1"/>
          <p:nvPr/>
        </p:nvSpPr>
        <p:spPr>
          <a:xfrm>
            <a:off x="1674913" y="1387751"/>
            <a:ext cx="6367457" cy="400110"/>
          </a:xfrm>
          <a:prstGeom prst="rect">
            <a:avLst/>
          </a:prstGeom>
          <a:noFill/>
          <a:ln>
            <a:solidFill>
              <a:schemeClr val="bg1">
                <a:lumMod val="95000"/>
              </a:schemeClr>
            </a:solidFill>
          </a:ln>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a:t>
            </a:r>
            <a:r>
              <a:rPr lang="fr-SN" sz="2000" dirty="0" err="1" smtClean="0">
                <a:latin typeface="Tw Cen MT" panose="020B0602020104020603" pitchFamily="34" charset="0"/>
                <a:cs typeface="Times New Roman" panose="02020603050405020304" pitchFamily="18" charset="0"/>
              </a:rPr>
              <a:t>disaster</a:t>
            </a:r>
            <a:r>
              <a:rPr lang="fr-SN" sz="2000" dirty="0" smtClean="0">
                <a:latin typeface="Tw Cen MT" panose="020B0602020104020603" pitchFamily="34" charset="0"/>
                <a:cs typeface="Times New Roman" panose="02020603050405020304" pitchFamily="18" charset="0"/>
              </a:rPr>
              <a:t> </a:t>
            </a:r>
            <a:r>
              <a:rPr lang="fr-SN" sz="2000" dirty="0">
                <a:latin typeface="Tw Cen MT" panose="020B0602020104020603" pitchFamily="34" charset="0"/>
                <a:cs typeface="Times New Roman" panose="02020603050405020304" pitchFamily="18" charset="0"/>
              </a:rPr>
              <a:t>avant nettoiement</a:t>
            </a:r>
          </a:p>
        </p:txBody>
      </p:sp>
      <p:pic>
        <p:nvPicPr>
          <p:cNvPr id="36" name="Image 35">
            <a:extLst>
              <a:ext uri="{FF2B5EF4-FFF2-40B4-BE49-F238E27FC236}">
                <a16:creationId xmlns:a16="http://schemas.microsoft.com/office/drawing/2014/main" xmlns="" id="{090772FA-CB9F-89AE-C03A-57BB3D890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4687" y="2140825"/>
            <a:ext cx="7607675" cy="4218054"/>
          </a:xfrm>
          <a:prstGeom prst="rect">
            <a:avLst/>
          </a:prstGeom>
        </p:spPr>
      </p:pic>
    </p:spTree>
    <p:extLst>
      <p:ext uri="{BB962C8B-B14F-4D97-AF65-F5344CB8AC3E}">
        <p14:creationId xmlns:p14="http://schemas.microsoft.com/office/powerpoint/2010/main" val="186981117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par>
                                <p:cTn id="17" presetID="53" presetClass="entr" presetSubtype="16"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930679" y="-46137"/>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37" name="TextBox 117">
            <a:extLst>
              <a:ext uri="{FF2B5EF4-FFF2-40B4-BE49-F238E27FC236}">
                <a16:creationId xmlns:a16="http://schemas.microsoft.com/office/drawing/2014/main" xmlns=""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smtClean="0">
                <a:ln>
                  <a:solidFill>
                    <a:schemeClr val="bg2"/>
                  </a:solidFill>
                </a:ln>
                <a:solidFill>
                  <a:srgbClr val="FEC630"/>
                </a:solidFill>
                <a:latin typeface="Tw Cen MT" panose="020B0602020104020603" pitchFamily="34" charset="0"/>
              </a:rPr>
              <a:t>VISUALISATIONS </a:t>
            </a:r>
            <a:r>
              <a:rPr lang="fr-SN" sz="2200" b="1" dirty="0">
                <a:ln>
                  <a:solidFill>
                    <a:schemeClr val="bg2"/>
                  </a:solidFill>
                </a:ln>
                <a:solidFill>
                  <a:srgbClr val="FEC630"/>
                </a:solidFill>
                <a:latin typeface="Tw Cen MT" panose="020B0602020104020603" pitchFamily="34" charset="0"/>
              </a:rPr>
              <a:t>DES TWEETS</a:t>
            </a:r>
          </a:p>
        </p:txBody>
      </p:sp>
      <p:sp>
        <p:nvSpPr>
          <p:cNvPr id="38" name="ZoneTexte 37">
            <a:extLst>
              <a:ext uri="{FF2B5EF4-FFF2-40B4-BE49-F238E27FC236}">
                <a16:creationId xmlns:a16="http://schemas.microsoft.com/office/drawing/2014/main" xmlns="" id="{79C8E0E0-7380-A5A7-6099-A7A2BD56031E}"/>
              </a:ext>
            </a:extLst>
          </p:cNvPr>
          <p:cNvSpPr txBox="1"/>
          <p:nvPr/>
        </p:nvSpPr>
        <p:spPr>
          <a:xfrm>
            <a:off x="1628563" y="1405719"/>
            <a:ext cx="8105063" cy="400110"/>
          </a:xfrm>
          <a:prstGeom prst="rect">
            <a:avLst/>
          </a:prstGeom>
          <a:noFill/>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normaux  avant nettoiement</a:t>
            </a:r>
          </a:p>
        </p:txBody>
      </p:sp>
      <p:pic>
        <p:nvPicPr>
          <p:cNvPr id="39" name="Image 38">
            <a:extLst>
              <a:ext uri="{FF2B5EF4-FFF2-40B4-BE49-F238E27FC236}">
                <a16:creationId xmlns:a16="http://schemas.microsoft.com/office/drawing/2014/main" xmlns="" id="{482E014E-EDCE-3ABB-000D-DE7E6EC1F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930" y="2044893"/>
            <a:ext cx="7300598" cy="4267778"/>
          </a:xfrm>
          <a:prstGeom prst="rect">
            <a:avLst/>
          </a:prstGeom>
        </p:spPr>
      </p:pic>
    </p:spTree>
    <p:extLst>
      <p:ext uri="{BB962C8B-B14F-4D97-AF65-F5344CB8AC3E}">
        <p14:creationId xmlns:p14="http://schemas.microsoft.com/office/powerpoint/2010/main" val="3715907713"/>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par>
                                <p:cTn id="17" presetID="53" presetClass="entr" presetSubtype="16"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981809"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01" name="Oval 100">
            <a:extLst>
              <a:ext uri="{FF2B5EF4-FFF2-40B4-BE49-F238E27FC236}">
                <a16:creationId xmlns:a16="http://schemas.microsoft.com/office/drawing/2014/main" xmlns="" id="{8A4AD62D-BD7E-415D-B725-6AC37487928F}"/>
              </a:ext>
            </a:extLst>
          </p:cNvPr>
          <p:cNvSpPr/>
          <p:nvPr/>
        </p:nvSpPr>
        <p:spPr>
          <a:xfrm>
            <a:off x="1590156" y="1623565"/>
            <a:ext cx="2017224" cy="20172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xmlns="" id="{8106C475-63FF-4B88-9037-7D4296DCF408}"/>
              </a:ext>
            </a:extLst>
          </p:cNvPr>
          <p:cNvSpPr/>
          <p:nvPr/>
        </p:nvSpPr>
        <p:spPr>
          <a:xfrm>
            <a:off x="4287817" y="1594502"/>
            <a:ext cx="2075350" cy="207535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xmlns="" id="{BEA41108-70F3-44FD-9476-BB5FCAD01852}"/>
              </a:ext>
            </a:extLst>
          </p:cNvPr>
          <p:cNvSpPr/>
          <p:nvPr/>
        </p:nvSpPr>
        <p:spPr>
          <a:xfrm>
            <a:off x="7057250" y="1589351"/>
            <a:ext cx="2085652" cy="208565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xmlns="" id="{FFECBB9F-A6DA-4867-8BFF-1EB9CC0E78D3}"/>
              </a:ext>
            </a:extLst>
          </p:cNvPr>
          <p:cNvGrpSpPr/>
          <p:nvPr/>
        </p:nvGrpSpPr>
        <p:grpSpPr>
          <a:xfrm>
            <a:off x="1671243" y="1589351"/>
            <a:ext cx="662608" cy="523220"/>
            <a:chOff x="668600" y="2123782"/>
            <a:chExt cx="662608" cy="523220"/>
          </a:xfrm>
        </p:grpSpPr>
        <p:sp>
          <p:nvSpPr>
            <p:cNvPr id="110" name="Oval 109">
              <a:extLst>
                <a:ext uri="{FF2B5EF4-FFF2-40B4-BE49-F238E27FC236}">
                  <a16:creationId xmlns:a16="http://schemas.microsoft.com/office/drawing/2014/main" xmlns="" id="{758FFA05-60D3-49D7-AD33-70C14A462582}"/>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xmlns="" id="{6F674720-AA72-463C-A9F5-CC05A31FD455}"/>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112" name="Group 111">
            <a:extLst>
              <a:ext uri="{FF2B5EF4-FFF2-40B4-BE49-F238E27FC236}">
                <a16:creationId xmlns:a16="http://schemas.microsoft.com/office/drawing/2014/main" xmlns="" id="{F148DB69-DF3E-4C33-B538-AF9F73BD860D}"/>
              </a:ext>
            </a:extLst>
          </p:cNvPr>
          <p:cNvGrpSpPr/>
          <p:nvPr/>
        </p:nvGrpSpPr>
        <p:grpSpPr>
          <a:xfrm>
            <a:off x="4359048" y="1589351"/>
            <a:ext cx="662608" cy="523220"/>
            <a:chOff x="662610" y="2123782"/>
            <a:chExt cx="662608" cy="523220"/>
          </a:xfrm>
        </p:grpSpPr>
        <p:sp>
          <p:nvSpPr>
            <p:cNvPr id="113" name="Oval 112">
              <a:extLst>
                <a:ext uri="{FF2B5EF4-FFF2-40B4-BE49-F238E27FC236}">
                  <a16:creationId xmlns:a16="http://schemas.microsoft.com/office/drawing/2014/main" xmlns="" id="{AECF5359-B27A-4EA4-9470-E15A636740F1}"/>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xmlns="" id="{45730238-5131-470C-B8FC-1D599D94B747}"/>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115" name="Group 114">
            <a:extLst>
              <a:ext uri="{FF2B5EF4-FFF2-40B4-BE49-F238E27FC236}">
                <a16:creationId xmlns:a16="http://schemas.microsoft.com/office/drawing/2014/main" xmlns="" id="{999227E9-EB21-4059-B513-140E8EB32283}"/>
              </a:ext>
            </a:extLst>
          </p:cNvPr>
          <p:cNvGrpSpPr/>
          <p:nvPr/>
        </p:nvGrpSpPr>
        <p:grpSpPr>
          <a:xfrm>
            <a:off x="7113378" y="1596925"/>
            <a:ext cx="662608" cy="508072"/>
            <a:chOff x="662610" y="2131356"/>
            <a:chExt cx="662608" cy="508072"/>
          </a:xfrm>
        </p:grpSpPr>
        <p:sp>
          <p:nvSpPr>
            <p:cNvPr id="116" name="Oval 115">
              <a:extLst>
                <a:ext uri="{FF2B5EF4-FFF2-40B4-BE49-F238E27FC236}">
                  <a16:creationId xmlns:a16="http://schemas.microsoft.com/office/drawing/2014/main" xmlns=""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xmlns="" id="{A560E021-6D3E-44E0-9017-02F6FD846B8E}"/>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sp>
        <p:nvSpPr>
          <p:cNvPr id="119" name="TextBox 118">
            <a:extLst>
              <a:ext uri="{FF2B5EF4-FFF2-40B4-BE49-F238E27FC236}">
                <a16:creationId xmlns:a16="http://schemas.microsoft.com/office/drawing/2014/main" xmlns="" id="{47D438D1-4A2C-457A-A675-A2FFD11F8FC1}"/>
              </a:ext>
            </a:extLst>
          </p:cNvPr>
          <p:cNvSpPr txBox="1"/>
          <p:nvPr/>
        </p:nvSpPr>
        <p:spPr>
          <a:xfrm>
            <a:off x="1076915" y="4078400"/>
            <a:ext cx="3073916" cy="830997"/>
          </a:xfrm>
          <a:prstGeom prst="rect">
            <a:avLst/>
          </a:prstGeom>
          <a:noFill/>
        </p:spPr>
        <p:txBody>
          <a:bodyPr wrap="square" rtlCol="0">
            <a:spAutoFit/>
          </a:bodyPr>
          <a:lstStyle/>
          <a:p>
            <a:pPr algn="ctr"/>
            <a:r>
              <a:rPr lang="en-US" sz="2400" b="1" dirty="0" err="1">
                <a:solidFill>
                  <a:srgbClr val="FF5969"/>
                </a:solidFill>
                <a:latin typeface="Tw Cen MT" panose="020B0602020104020603" pitchFamily="34" charset="0"/>
              </a:rPr>
              <a:t>N</a:t>
            </a:r>
            <a:r>
              <a:rPr lang="en-US" sz="2400" b="1" dirty="0" err="1" smtClean="0">
                <a:solidFill>
                  <a:srgbClr val="FF5969"/>
                </a:solidFill>
                <a:latin typeface="Tw Cen MT" panose="020B0602020104020603" pitchFamily="34" charset="0"/>
              </a:rPr>
              <a:t>ettoyage</a:t>
            </a:r>
            <a:r>
              <a:rPr lang="en-US" sz="2400" b="1" dirty="0" smtClean="0">
                <a:solidFill>
                  <a:srgbClr val="FF5969"/>
                </a:solidFill>
                <a:latin typeface="Tw Cen MT" panose="020B0602020104020603" pitchFamily="34" charset="0"/>
              </a:rPr>
              <a:t> des </a:t>
            </a:r>
            <a:r>
              <a:rPr lang="en-US" sz="2400" b="1" dirty="0" err="1" smtClean="0">
                <a:solidFill>
                  <a:srgbClr val="FF5969"/>
                </a:solidFill>
                <a:latin typeface="Tw Cen MT" panose="020B0602020104020603" pitchFamily="34" charset="0"/>
              </a:rPr>
              <a:t>données</a:t>
            </a:r>
            <a:endParaRPr lang="en-US" sz="2400" b="1" dirty="0">
              <a:solidFill>
                <a:srgbClr val="FF5969"/>
              </a:solidFill>
              <a:latin typeface="Tw Cen MT" panose="020B0602020104020603" pitchFamily="34" charset="0"/>
            </a:endParaRPr>
          </a:p>
        </p:txBody>
      </p:sp>
      <p:sp>
        <p:nvSpPr>
          <p:cNvPr id="123" name="TextBox 122">
            <a:extLst>
              <a:ext uri="{FF2B5EF4-FFF2-40B4-BE49-F238E27FC236}">
                <a16:creationId xmlns:a16="http://schemas.microsoft.com/office/drawing/2014/main" xmlns="" id="{CCBD766E-1FDC-47EC-AFE3-250300F9E1D4}"/>
              </a:ext>
            </a:extLst>
          </p:cNvPr>
          <p:cNvSpPr txBox="1"/>
          <p:nvPr/>
        </p:nvSpPr>
        <p:spPr>
          <a:xfrm>
            <a:off x="3774685" y="4102541"/>
            <a:ext cx="3282565" cy="830997"/>
          </a:xfrm>
          <a:prstGeom prst="rect">
            <a:avLst/>
          </a:prstGeom>
          <a:noFill/>
        </p:spPr>
        <p:txBody>
          <a:bodyPr wrap="square" rtlCol="0">
            <a:spAutoFit/>
          </a:bodyPr>
          <a:lstStyle/>
          <a:p>
            <a:pPr algn="ctr"/>
            <a:r>
              <a:rPr lang="en-US" sz="2400" dirty="0" smtClean="0">
                <a:solidFill>
                  <a:srgbClr val="03A1A4"/>
                </a:solidFill>
                <a:latin typeface="Tw Cen MT" panose="020B0602020104020603" pitchFamily="34" charset="0"/>
              </a:rPr>
              <a:t>Word Cloud des</a:t>
            </a:r>
          </a:p>
          <a:p>
            <a:pPr algn="ctr"/>
            <a:r>
              <a:rPr lang="en-US" sz="2400" dirty="0" smtClean="0">
                <a:solidFill>
                  <a:srgbClr val="03A1A4"/>
                </a:solidFill>
                <a:latin typeface="Tw Cen MT" panose="020B0602020104020603" pitchFamily="34" charset="0"/>
              </a:rPr>
              <a:t>T</a:t>
            </a:r>
            <a:r>
              <a:rPr lang="en-US" sz="2400" dirty="0" smtClean="0">
                <a:solidFill>
                  <a:srgbClr val="03A1A4"/>
                </a:solidFill>
                <a:latin typeface="Tw Cen MT" panose="020B0602020104020603" pitchFamily="34" charset="0"/>
              </a:rPr>
              <a:t>weets disaster</a:t>
            </a:r>
            <a:endParaRPr lang="en-US" sz="2400" dirty="0">
              <a:solidFill>
                <a:srgbClr val="03A1A4"/>
              </a:solidFill>
              <a:latin typeface="Tw Cen MT" panose="020B0602020104020603" pitchFamily="34" charset="0"/>
            </a:endParaRPr>
          </a:p>
        </p:txBody>
      </p:sp>
      <p:sp>
        <p:nvSpPr>
          <p:cNvPr id="127" name="TextBox 126">
            <a:extLst>
              <a:ext uri="{FF2B5EF4-FFF2-40B4-BE49-F238E27FC236}">
                <a16:creationId xmlns:a16="http://schemas.microsoft.com/office/drawing/2014/main" xmlns="" id="{A72104E9-D31B-4FE5-8105-9C439D743046}"/>
              </a:ext>
            </a:extLst>
          </p:cNvPr>
          <p:cNvSpPr txBox="1"/>
          <p:nvPr/>
        </p:nvSpPr>
        <p:spPr>
          <a:xfrm>
            <a:off x="6558429" y="4112242"/>
            <a:ext cx="3265470" cy="830997"/>
          </a:xfrm>
          <a:prstGeom prst="rect">
            <a:avLst/>
          </a:prstGeom>
          <a:noFill/>
        </p:spPr>
        <p:txBody>
          <a:bodyPr wrap="square" rtlCol="0">
            <a:spAutoFit/>
          </a:bodyPr>
          <a:lstStyle/>
          <a:p>
            <a:pPr algn="ctr"/>
            <a:r>
              <a:rPr lang="en-US" sz="2400" dirty="0" smtClean="0">
                <a:solidFill>
                  <a:srgbClr val="5D7373"/>
                </a:solidFill>
                <a:latin typeface="Tw Cen MT" panose="020B0602020104020603" pitchFamily="34" charset="0"/>
              </a:rPr>
              <a:t>Word Cloud des Tweets</a:t>
            </a:r>
            <a:endParaRPr lang="en-US" sz="2400" dirty="0">
              <a:solidFill>
                <a:srgbClr val="5D7373"/>
              </a:solidFill>
              <a:latin typeface="Tw Cen MT" panose="020B0602020104020603" pitchFamily="34" charset="0"/>
            </a:endParaRPr>
          </a:p>
          <a:p>
            <a:pPr algn="ctr"/>
            <a:r>
              <a:rPr lang="en-US" sz="2400" dirty="0" err="1" smtClean="0">
                <a:solidFill>
                  <a:srgbClr val="5D7373"/>
                </a:solidFill>
                <a:latin typeface="Tw Cen MT" panose="020B0602020104020603" pitchFamily="34" charset="0"/>
              </a:rPr>
              <a:t>normaux</a:t>
            </a:r>
            <a:endParaRPr lang="en-US" sz="2400" dirty="0" smtClean="0">
              <a:solidFill>
                <a:srgbClr val="5D7373"/>
              </a:solidFill>
              <a:latin typeface="Tw Cen MT" panose="020B0602020104020603" pitchFamily="34" charset="0"/>
            </a:endParaRPr>
          </a:p>
        </p:txBody>
      </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smtClean="0">
                <a:solidFill>
                  <a:schemeClr val="bg1"/>
                </a:solidFill>
                <a:latin typeface="Tw Cen MT" panose="020B0602020104020603" pitchFamily="34" charset="0"/>
              </a:rPr>
              <a:t>PREPROCESING</a:t>
            </a:r>
            <a:endParaRPr lang="fr-FR" sz="3200" dirty="0">
              <a:solidFill>
                <a:schemeClr val="bg1"/>
              </a:solidFill>
              <a:latin typeface="Tw Cen MT" panose="020B0602020104020603" pitchFamily="34" charset="0"/>
            </a:endParaRP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Tree>
    <p:extLst>
      <p:ext uri="{BB962C8B-B14F-4D97-AF65-F5344CB8AC3E}">
        <p14:creationId xmlns:p14="http://schemas.microsoft.com/office/powerpoint/2010/main" val="98992993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09"/>
                                        </p:tgtEl>
                                        <p:attrNameLst>
                                          <p:attrName>style.visibility</p:attrName>
                                        </p:attrNameLst>
                                      </p:cBhvr>
                                      <p:to>
                                        <p:strVal val="visible"/>
                                      </p:to>
                                    </p:set>
                                    <p:anim calcmode="lin" valueType="num">
                                      <p:cBhvr>
                                        <p:cTn id="20" dur="500" fill="hold"/>
                                        <p:tgtEl>
                                          <p:spTgt spid="109"/>
                                        </p:tgtEl>
                                        <p:attrNameLst>
                                          <p:attrName>ppt_w</p:attrName>
                                        </p:attrNameLst>
                                      </p:cBhvr>
                                      <p:tavLst>
                                        <p:tav tm="0">
                                          <p:val>
                                            <p:fltVal val="0"/>
                                          </p:val>
                                        </p:tav>
                                        <p:tav tm="100000">
                                          <p:val>
                                            <p:strVal val="#ppt_w"/>
                                          </p:val>
                                        </p:tav>
                                      </p:tavLst>
                                    </p:anim>
                                    <p:anim calcmode="lin" valueType="num">
                                      <p:cBhvr>
                                        <p:cTn id="21" dur="500" fill="hold"/>
                                        <p:tgtEl>
                                          <p:spTgt spid="109"/>
                                        </p:tgtEl>
                                        <p:attrNameLst>
                                          <p:attrName>ppt_h</p:attrName>
                                        </p:attrNameLst>
                                      </p:cBhvr>
                                      <p:tavLst>
                                        <p:tav tm="0">
                                          <p:val>
                                            <p:fltVal val="0"/>
                                          </p:val>
                                        </p:tav>
                                        <p:tav tm="100000">
                                          <p:val>
                                            <p:strVal val="#ppt_h"/>
                                          </p:val>
                                        </p:tav>
                                      </p:tavLst>
                                    </p:anim>
                                    <p:animEffect transition="in" filter="fade">
                                      <p:cBhvr>
                                        <p:cTn id="22" dur="500"/>
                                        <p:tgtEl>
                                          <p:spTgt spid="109"/>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112"/>
                                        </p:tgtEl>
                                        <p:attrNameLst>
                                          <p:attrName>style.visibility</p:attrName>
                                        </p:attrNameLst>
                                      </p:cBhvr>
                                      <p:to>
                                        <p:strVal val="visible"/>
                                      </p:to>
                                    </p:set>
                                    <p:anim calcmode="lin" valueType="num">
                                      <p:cBhvr>
                                        <p:cTn id="26" dur="500" fill="hold"/>
                                        <p:tgtEl>
                                          <p:spTgt spid="112"/>
                                        </p:tgtEl>
                                        <p:attrNameLst>
                                          <p:attrName>ppt_w</p:attrName>
                                        </p:attrNameLst>
                                      </p:cBhvr>
                                      <p:tavLst>
                                        <p:tav tm="0">
                                          <p:val>
                                            <p:fltVal val="0"/>
                                          </p:val>
                                        </p:tav>
                                        <p:tav tm="100000">
                                          <p:val>
                                            <p:strVal val="#ppt_w"/>
                                          </p:val>
                                        </p:tav>
                                      </p:tavLst>
                                    </p:anim>
                                    <p:anim calcmode="lin" valueType="num">
                                      <p:cBhvr>
                                        <p:cTn id="27" dur="500" fill="hold"/>
                                        <p:tgtEl>
                                          <p:spTgt spid="112"/>
                                        </p:tgtEl>
                                        <p:attrNameLst>
                                          <p:attrName>ppt_h</p:attrName>
                                        </p:attrNameLst>
                                      </p:cBhvr>
                                      <p:tavLst>
                                        <p:tav tm="0">
                                          <p:val>
                                            <p:fltVal val="0"/>
                                          </p:val>
                                        </p:tav>
                                        <p:tav tm="100000">
                                          <p:val>
                                            <p:strVal val="#ppt_h"/>
                                          </p:val>
                                        </p:tav>
                                      </p:tavLst>
                                    </p:anim>
                                    <p:animEffect transition="in" filter="fade">
                                      <p:cBhvr>
                                        <p:cTn id="28" dur="500"/>
                                        <p:tgtEl>
                                          <p:spTgt spid="112"/>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 calcmode="lin" valueType="num">
                                      <p:cBhvr>
                                        <p:cTn id="32" dur="500" fill="hold"/>
                                        <p:tgtEl>
                                          <p:spTgt spid="115"/>
                                        </p:tgtEl>
                                        <p:attrNameLst>
                                          <p:attrName>ppt_w</p:attrName>
                                        </p:attrNameLst>
                                      </p:cBhvr>
                                      <p:tavLst>
                                        <p:tav tm="0">
                                          <p:val>
                                            <p:fltVal val="0"/>
                                          </p:val>
                                        </p:tav>
                                        <p:tav tm="100000">
                                          <p:val>
                                            <p:strVal val="#ppt_w"/>
                                          </p:val>
                                        </p:tav>
                                      </p:tavLst>
                                    </p:anim>
                                    <p:anim calcmode="lin" valueType="num">
                                      <p:cBhvr>
                                        <p:cTn id="33" dur="500" fill="hold"/>
                                        <p:tgtEl>
                                          <p:spTgt spid="115"/>
                                        </p:tgtEl>
                                        <p:attrNameLst>
                                          <p:attrName>ppt_h</p:attrName>
                                        </p:attrNameLst>
                                      </p:cBhvr>
                                      <p:tavLst>
                                        <p:tav tm="0">
                                          <p:val>
                                            <p:fltVal val="0"/>
                                          </p:val>
                                        </p:tav>
                                        <p:tav tm="100000">
                                          <p:val>
                                            <p:strVal val="#ppt_h"/>
                                          </p:val>
                                        </p:tav>
                                      </p:tavLst>
                                    </p:anim>
                                    <p:animEffect transition="in" filter="fade">
                                      <p:cBhvr>
                                        <p:cTn id="34" dur="500"/>
                                        <p:tgtEl>
                                          <p:spTgt spid="1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p:cTn id="39" dur="500" fill="hold"/>
                                        <p:tgtEl>
                                          <p:spTgt spid="101"/>
                                        </p:tgtEl>
                                        <p:attrNameLst>
                                          <p:attrName>ppt_w</p:attrName>
                                        </p:attrNameLst>
                                      </p:cBhvr>
                                      <p:tavLst>
                                        <p:tav tm="0">
                                          <p:val>
                                            <p:fltVal val="0"/>
                                          </p:val>
                                        </p:tav>
                                        <p:tav tm="100000">
                                          <p:val>
                                            <p:strVal val="#ppt_w"/>
                                          </p:val>
                                        </p:tav>
                                      </p:tavLst>
                                    </p:anim>
                                    <p:anim calcmode="lin" valueType="num">
                                      <p:cBhvr>
                                        <p:cTn id="40" dur="500" fill="hold"/>
                                        <p:tgtEl>
                                          <p:spTgt spid="101"/>
                                        </p:tgtEl>
                                        <p:attrNameLst>
                                          <p:attrName>ppt_h</p:attrName>
                                        </p:attrNameLst>
                                      </p:cBhvr>
                                      <p:tavLst>
                                        <p:tav tm="0">
                                          <p:val>
                                            <p:fltVal val="0"/>
                                          </p:val>
                                        </p:tav>
                                        <p:tav tm="100000">
                                          <p:val>
                                            <p:strVal val="#ppt_h"/>
                                          </p:val>
                                        </p:tav>
                                      </p:tavLst>
                                    </p:anim>
                                    <p:animEffect transition="in" filter="fade">
                                      <p:cBhvr>
                                        <p:cTn id="41" dur="5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p:cTn id="46" dur="500" fill="hold"/>
                                        <p:tgtEl>
                                          <p:spTgt spid="104"/>
                                        </p:tgtEl>
                                        <p:attrNameLst>
                                          <p:attrName>ppt_w</p:attrName>
                                        </p:attrNameLst>
                                      </p:cBhvr>
                                      <p:tavLst>
                                        <p:tav tm="0">
                                          <p:val>
                                            <p:fltVal val="0"/>
                                          </p:val>
                                        </p:tav>
                                        <p:tav tm="100000">
                                          <p:val>
                                            <p:strVal val="#ppt_w"/>
                                          </p:val>
                                        </p:tav>
                                      </p:tavLst>
                                    </p:anim>
                                    <p:anim calcmode="lin" valueType="num">
                                      <p:cBhvr>
                                        <p:cTn id="47" dur="500" fill="hold"/>
                                        <p:tgtEl>
                                          <p:spTgt spid="104"/>
                                        </p:tgtEl>
                                        <p:attrNameLst>
                                          <p:attrName>ppt_h</p:attrName>
                                        </p:attrNameLst>
                                      </p:cBhvr>
                                      <p:tavLst>
                                        <p:tav tm="0">
                                          <p:val>
                                            <p:fltVal val="0"/>
                                          </p:val>
                                        </p:tav>
                                        <p:tav tm="100000">
                                          <p:val>
                                            <p:strVal val="#ppt_h"/>
                                          </p:val>
                                        </p:tav>
                                      </p:tavLst>
                                    </p:anim>
                                    <p:animEffect transition="in" filter="fade">
                                      <p:cBhvr>
                                        <p:cTn id="48" dur="500"/>
                                        <p:tgtEl>
                                          <p:spTgt spid="10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anim calcmode="lin" valueType="num">
                                      <p:cBhvr>
                                        <p:cTn id="51" dur="500" fill="hold"/>
                                        <p:tgtEl>
                                          <p:spTgt spid="107"/>
                                        </p:tgtEl>
                                        <p:attrNameLst>
                                          <p:attrName>ppt_w</p:attrName>
                                        </p:attrNameLst>
                                      </p:cBhvr>
                                      <p:tavLst>
                                        <p:tav tm="0">
                                          <p:val>
                                            <p:fltVal val="0"/>
                                          </p:val>
                                        </p:tav>
                                        <p:tav tm="100000">
                                          <p:val>
                                            <p:strVal val="#ppt_w"/>
                                          </p:val>
                                        </p:tav>
                                      </p:tavLst>
                                    </p:anim>
                                    <p:anim calcmode="lin" valueType="num">
                                      <p:cBhvr>
                                        <p:cTn id="52" dur="500" fill="hold"/>
                                        <p:tgtEl>
                                          <p:spTgt spid="107"/>
                                        </p:tgtEl>
                                        <p:attrNameLst>
                                          <p:attrName>ppt_h</p:attrName>
                                        </p:attrNameLst>
                                      </p:cBhvr>
                                      <p:tavLst>
                                        <p:tav tm="0">
                                          <p:val>
                                            <p:fltVal val="0"/>
                                          </p:val>
                                        </p:tav>
                                        <p:tav tm="100000">
                                          <p:val>
                                            <p:strVal val="#ppt_h"/>
                                          </p:val>
                                        </p:tav>
                                      </p:tavLst>
                                    </p:anim>
                                    <p:animEffect transition="in" filter="fade">
                                      <p:cBhvr>
                                        <p:cTn id="53" dur="500"/>
                                        <p:tgtEl>
                                          <p:spTgt spid="10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p:cTn id="58" dur="500" fill="hold"/>
                                        <p:tgtEl>
                                          <p:spTgt spid="119"/>
                                        </p:tgtEl>
                                        <p:attrNameLst>
                                          <p:attrName>ppt_w</p:attrName>
                                        </p:attrNameLst>
                                      </p:cBhvr>
                                      <p:tavLst>
                                        <p:tav tm="0">
                                          <p:val>
                                            <p:fltVal val="0"/>
                                          </p:val>
                                        </p:tav>
                                        <p:tav tm="100000">
                                          <p:val>
                                            <p:strVal val="#ppt_w"/>
                                          </p:val>
                                        </p:tav>
                                      </p:tavLst>
                                    </p:anim>
                                    <p:anim calcmode="lin" valueType="num">
                                      <p:cBhvr>
                                        <p:cTn id="59" dur="500" fill="hold"/>
                                        <p:tgtEl>
                                          <p:spTgt spid="119"/>
                                        </p:tgtEl>
                                        <p:attrNameLst>
                                          <p:attrName>ppt_h</p:attrName>
                                        </p:attrNameLst>
                                      </p:cBhvr>
                                      <p:tavLst>
                                        <p:tav tm="0">
                                          <p:val>
                                            <p:fltVal val="0"/>
                                          </p:val>
                                        </p:tav>
                                        <p:tav tm="100000">
                                          <p:val>
                                            <p:strVal val="#ppt_h"/>
                                          </p:val>
                                        </p:tav>
                                      </p:tavLst>
                                    </p:anim>
                                    <p:animEffect transition="in" filter="fade">
                                      <p:cBhvr>
                                        <p:cTn id="60" dur="500"/>
                                        <p:tgtEl>
                                          <p:spTgt spid="119"/>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p:cTn id="65" dur="500" fill="hold"/>
                                        <p:tgtEl>
                                          <p:spTgt spid="123"/>
                                        </p:tgtEl>
                                        <p:attrNameLst>
                                          <p:attrName>ppt_w</p:attrName>
                                        </p:attrNameLst>
                                      </p:cBhvr>
                                      <p:tavLst>
                                        <p:tav tm="0">
                                          <p:val>
                                            <p:fltVal val="0"/>
                                          </p:val>
                                        </p:tav>
                                        <p:tav tm="100000">
                                          <p:val>
                                            <p:strVal val="#ppt_w"/>
                                          </p:val>
                                        </p:tav>
                                      </p:tavLst>
                                    </p:anim>
                                    <p:anim calcmode="lin" valueType="num">
                                      <p:cBhvr>
                                        <p:cTn id="66" dur="500" fill="hold"/>
                                        <p:tgtEl>
                                          <p:spTgt spid="123"/>
                                        </p:tgtEl>
                                        <p:attrNameLst>
                                          <p:attrName>ppt_h</p:attrName>
                                        </p:attrNameLst>
                                      </p:cBhvr>
                                      <p:tavLst>
                                        <p:tav tm="0">
                                          <p:val>
                                            <p:fltVal val="0"/>
                                          </p:val>
                                        </p:tav>
                                        <p:tav tm="100000">
                                          <p:val>
                                            <p:strVal val="#ppt_h"/>
                                          </p:val>
                                        </p:tav>
                                      </p:tavLst>
                                    </p:anim>
                                    <p:animEffect transition="in" filter="fade">
                                      <p:cBhvr>
                                        <p:cTn id="67" dur="50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27"/>
                                        </p:tgtEl>
                                        <p:attrNameLst>
                                          <p:attrName>style.visibility</p:attrName>
                                        </p:attrNameLst>
                                      </p:cBhvr>
                                      <p:to>
                                        <p:strVal val="visible"/>
                                      </p:to>
                                    </p:set>
                                    <p:anim calcmode="lin" valueType="num">
                                      <p:cBhvr>
                                        <p:cTn id="72" dur="500" fill="hold"/>
                                        <p:tgtEl>
                                          <p:spTgt spid="127"/>
                                        </p:tgtEl>
                                        <p:attrNameLst>
                                          <p:attrName>ppt_w</p:attrName>
                                        </p:attrNameLst>
                                      </p:cBhvr>
                                      <p:tavLst>
                                        <p:tav tm="0">
                                          <p:val>
                                            <p:fltVal val="0"/>
                                          </p:val>
                                        </p:tav>
                                        <p:tav tm="100000">
                                          <p:val>
                                            <p:strVal val="#ppt_w"/>
                                          </p:val>
                                        </p:tav>
                                      </p:tavLst>
                                    </p:anim>
                                    <p:anim calcmode="lin" valueType="num">
                                      <p:cBhvr>
                                        <p:cTn id="73" dur="500" fill="hold"/>
                                        <p:tgtEl>
                                          <p:spTgt spid="127"/>
                                        </p:tgtEl>
                                        <p:attrNameLst>
                                          <p:attrName>ppt_h</p:attrName>
                                        </p:attrNameLst>
                                      </p:cBhvr>
                                      <p:tavLst>
                                        <p:tav tm="0">
                                          <p:val>
                                            <p:fltVal val="0"/>
                                          </p:val>
                                        </p:tav>
                                        <p:tav tm="100000">
                                          <p:val>
                                            <p:strVal val="#ppt_h"/>
                                          </p:val>
                                        </p:tav>
                                      </p:tavLst>
                                    </p:anim>
                                    <p:animEffect transition="in" filter="fade">
                                      <p:cBhvr>
                                        <p:cTn id="7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4" grpId="0" animBg="1"/>
      <p:bldP spid="107" grpId="0" animBg="1"/>
      <p:bldP spid="119" grpId="0"/>
      <p:bldP spid="123" grpId="0"/>
      <p:bldP spid="12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2"/>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smtClean="0">
                <a:solidFill>
                  <a:schemeClr val="bg1"/>
                </a:solidFill>
                <a:latin typeface="Tw Cen MT" panose="020B0602020104020603" pitchFamily="34" charset="0"/>
              </a:rPr>
              <a:t>PREPROCESING</a:t>
            </a:r>
            <a:endParaRPr lang="fr-FR" sz="3200" dirty="0">
              <a:solidFill>
                <a:schemeClr val="bg1"/>
              </a:solidFill>
              <a:latin typeface="Tw Cen MT" panose="020B0602020104020603" pitchFamily="34" charset="0"/>
            </a:endParaRP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
        <p:nvSpPr>
          <p:cNvPr id="65" name="ZoneTexte 64">
            <a:extLst>
              <a:ext uri="{FF2B5EF4-FFF2-40B4-BE49-F238E27FC236}">
                <a16:creationId xmlns:a16="http://schemas.microsoft.com/office/drawing/2014/main" xmlns="" id="{042FF053-6B35-D214-8F55-A4CF146D3D9D}"/>
              </a:ext>
            </a:extLst>
          </p:cNvPr>
          <p:cNvSpPr txBox="1"/>
          <p:nvPr/>
        </p:nvSpPr>
        <p:spPr>
          <a:xfrm>
            <a:off x="1377422" y="955265"/>
            <a:ext cx="7675167" cy="1323439"/>
          </a:xfrm>
          <a:prstGeom prst="rect">
            <a:avLst/>
          </a:prstGeom>
          <a:noFill/>
        </p:spPr>
        <p:txBody>
          <a:bodyPr wrap="square" rtlCol="0">
            <a:spAutoFit/>
          </a:bodyPr>
          <a:lstStyle/>
          <a:p>
            <a:r>
              <a:rPr lang="fr-SN" sz="2000" dirty="0">
                <a:latin typeface="Tw Cen MT" panose="020B0602020104020603" pitchFamily="34" charset="0"/>
              </a:rPr>
              <a:t>Après avoir appliqué la fonction de nettoiement(voir notebook)  qui supprime les caractères spéciaux, harmonise les </a:t>
            </a:r>
            <a:r>
              <a:rPr lang="fr-SN" sz="2000" dirty="0" smtClean="0">
                <a:latin typeface="Tw Cen MT" panose="020B0602020104020603" pitchFamily="34" charset="0"/>
              </a:rPr>
              <a:t>mots, </a:t>
            </a:r>
            <a:r>
              <a:rPr lang="fr-SN" sz="2000" dirty="0">
                <a:latin typeface="Tw Cen MT" panose="020B0602020104020603" pitchFamily="34" charset="0"/>
              </a:rPr>
              <a:t>enlève tout mot qui fait allusion à un lien(https</a:t>
            </a:r>
            <a:r>
              <a:rPr lang="fr-SN" sz="2000" dirty="0" smtClean="0">
                <a:latin typeface="Tw Cen MT" panose="020B0602020104020603" pitchFamily="34" charset="0"/>
              </a:rPr>
              <a:t>,…) et fait la tokonization </a:t>
            </a:r>
            <a:r>
              <a:rPr lang="fr-SN" sz="2000" dirty="0">
                <a:latin typeface="Tw Cen MT" panose="020B0602020104020603" pitchFamily="34" charset="0"/>
              </a:rPr>
              <a:t>on obtient (les premières lignes) :</a:t>
            </a:r>
          </a:p>
        </p:txBody>
      </p:sp>
      <p:pic>
        <p:nvPicPr>
          <p:cNvPr id="66" name="Image 65">
            <a:extLst>
              <a:ext uri="{FF2B5EF4-FFF2-40B4-BE49-F238E27FC236}">
                <a16:creationId xmlns:a16="http://schemas.microsoft.com/office/drawing/2014/main" xmlns="" id="{42553351-09ED-123D-7612-EDF57526A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546" y="2531376"/>
            <a:ext cx="6200886" cy="2891219"/>
          </a:xfrm>
          <a:prstGeom prst="rect">
            <a:avLst/>
          </a:prstGeom>
        </p:spPr>
      </p:pic>
    </p:spTree>
    <p:extLst>
      <p:ext uri="{BB962C8B-B14F-4D97-AF65-F5344CB8AC3E}">
        <p14:creationId xmlns:p14="http://schemas.microsoft.com/office/powerpoint/2010/main" val="175800514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p:cTn id="21" dur="500" fill="hold"/>
                                        <p:tgtEl>
                                          <p:spTgt spid="65"/>
                                        </p:tgtEl>
                                        <p:attrNameLst>
                                          <p:attrName>ppt_w</p:attrName>
                                        </p:attrNameLst>
                                      </p:cBhvr>
                                      <p:tavLst>
                                        <p:tav tm="0">
                                          <p:val>
                                            <p:fltVal val="0"/>
                                          </p:val>
                                        </p:tav>
                                        <p:tav tm="100000">
                                          <p:val>
                                            <p:strVal val="#ppt_w"/>
                                          </p:val>
                                        </p:tav>
                                      </p:tavLst>
                                    </p:anim>
                                    <p:anim calcmode="lin" valueType="num">
                                      <p:cBhvr>
                                        <p:cTn id="22" dur="500" fill="hold"/>
                                        <p:tgtEl>
                                          <p:spTgt spid="65"/>
                                        </p:tgtEl>
                                        <p:attrNameLst>
                                          <p:attrName>ppt_h</p:attrName>
                                        </p:attrNameLst>
                                      </p:cBhvr>
                                      <p:tavLst>
                                        <p:tav tm="0">
                                          <p:val>
                                            <p:fltVal val="0"/>
                                          </p:val>
                                        </p:tav>
                                        <p:tav tm="100000">
                                          <p:val>
                                            <p:strVal val="#ppt_h"/>
                                          </p:val>
                                        </p:tav>
                                      </p:tavLst>
                                    </p:anim>
                                    <p:animEffect transition="in" filter="fade">
                                      <p:cBhvr>
                                        <p:cTn id="23" dur="500"/>
                                        <p:tgtEl>
                                          <p:spTgt spid="65"/>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2"/>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smtClean="0">
                <a:solidFill>
                  <a:schemeClr val="bg1"/>
                </a:solidFill>
                <a:latin typeface="Tw Cen MT" panose="020B0602020104020603" pitchFamily="34" charset="0"/>
              </a:rPr>
              <a:t>PREPROCESING</a:t>
            </a:r>
            <a:endParaRPr lang="fr-FR" sz="3200" dirty="0">
              <a:solidFill>
                <a:schemeClr val="bg1"/>
              </a:solidFill>
              <a:latin typeface="Tw Cen MT" panose="020B0602020104020603" pitchFamily="34" charset="0"/>
            </a:endParaRP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
        <p:nvSpPr>
          <p:cNvPr id="37" name="ZoneTexte 36">
            <a:extLst>
              <a:ext uri="{FF2B5EF4-FFF2-40B4-BE49-F238E27FC236}">
                <a16:creationId xmlns:a16="http://schemas.microsoft.com/office/drawing/2014/main" xmlns="" id="{D50BD796-3881-0D3C-A87E-065DBCFA91B3}"/>
              </a:ext>
            </a:extLst>
          </p:cNvPr>
          <p:cNvSpPr txBox="1"/>
          <p:nvPr/>
        </p:nvSpPr>
        <p:spPr>
          <a:xfrm>
            <a:off x="1961327" y="1017463"/>
            <a:ext cx="6637735" cy="677108"/>
          </a:xfrm>
          <a:prstGeom prst="rect">
            <a:avLst/>
          </a:prstGeom>
          <a:noFill/>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a:t>
            </a:r>
            <a:r>
              <a:rPr lang="fr-SN" sz="2000" dirty="0" err="1" smtClean="0">
                <a:latin typeface="Tw Cen MT" panose="020B0602020104020603" pitchFamily="34" charset="0"/>
                <a:cs typeface="Times New Roman" panose="02020603050405020304" pitchFamily="18" charset="0"/>
              </a:rPr>
              <a:t>disaster</a:t>
            </a:r>
            <a:r>
              <a:rPr lang="fr-SN" sz="2000" dirty="0" smtClean="0">
                <a:latin typeface="Tw Cen MT" panose="020B0602020104020603" pitchFamily="34" charset="0"/>
                <a:cs typeface="Times New Roman" panose="02020603050405020304" pitchFamily="18" charset="0"/>
              </a:rPr>
              <a:t> </a:t>
            </a:r>
            <a:r>
              <a:rPr lang="fr-SN" sz="2000" dirty="0">
                <a:latin typeface="Tw Cen MT" panose="020B0602020104020603" pitchFamily="34" charset="0"/>
                <a:cs typeface="Times New Roman" panose="02020603050405020304" pitchFamily="18" charset="0"/>
              </a:rPr>
              <a:t>après nettoiement</a:t>
            </a:r>
          </a:p>
          <a:p>
            <a:endParaRPr lang="fr-SN" dirty="0"/>
          </a:p>
        </p:txBody>
      </p:sp>
      <p:pic>
        <p:nvPicPr>
          <p:cNvPr id="38" name="Image 37">
            <a:extLst>
              <a:ext uri="{FF2B5EF4-FFF2-40B4-BE49-F238E27FC236}">
                <a16:creationId xmlns:a16="http://schemas.microsoft.com/office/drawing/2014/main" xmlns="" id="{896B8157-D471-FACC-FD73-9E15EC534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030" y="1908384"/>
            <a:ext cx="6537435" cy="3739374"/>
          </a:xfrm>
          <a:prstGeom prst="rect">
            <a:avLst/>
          </a:prstGeom>
        </p:spPr>
      </p:pic>
    </p:spTree>
    <p:extLst>
      <p:ext uri="{BB962C8B-B14F-4D97-AF65-F5344CB8AC3E}">
        <p14:creationId xmlns:p14="http://schemas.microsoft.com/office/powerpoint/2010/main" val="1391138760"/>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par>
                                <p:cTn id="24" presetID="53" presetClass="entr" presetSubtype="16"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xmlns=""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BE022673-C77C-4E8F-AF41-8B283703E87E}"/>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xmlns=""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xmlns=""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xmlns=""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xmlns=""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xmlns="" id="{3A728384-87ED-4E87-8F78-97EB653FDC67}"/>
                </a:ext>
              </a:extLst>
            </p:cNvPr>
            <p:cNvSpPr txBox="1"/>
            <p:nvPr/>
          </p:nvSpPr>
          <p:spPr>
            <a:xfrm rot="16200000">
              <a:off x="10293632" y="3181184"/>
              <a:ext cx="208760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xmlns=""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xmlns=""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xmlns=""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xmlns=""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93EC5869-A976-4328-A864-2BB04E7E7BFC}"/>
                </a:ext>
              </a:extLst>
            </p:cNvPr>
            <p:cNvSpPr txBox="1"/>
            <p:nvPr/>
          </p:nvSpPr>
          <p:spPr>
            <a:xfrm rot="16200000">
              <a:off x="9117129" y="3312721"/>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33" name="Picture 32">
              <a:extLst>
                <a:ext uri="{FF2B5EF4-FFF2-40B4-BE49-F238E27FC236}">
                  <a16:creationId xmlns:a16="http://schemas.microsoft.com/office/drawing/2014/main" xmlns=""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xmlns=""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xmlns=""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xmlns=""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xmlns="" id="{12F9D37B-DE70-4087-8A7F-BBA0BAF5B6CF}"/>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38" name="Picture 37">
              <a:extLst>
                <a:ext uri="{FF2B5EF4-FFF2-40B4-BE49-F238E27FC236}">
                  <a16:creationId xmlns:a16="http://schemas.microsoft.com/office/drawing/2014/main" xmlns=""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xmlns=""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xmlns=""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xmlns=""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xmlns=""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xmlns="" id="{0E895421-2372-4C7F-93D2-3B0353A6E7BD}"/>
                </a:ext>
              </a:extLst>
            </p:cNvPr>
            <p:cNvSpPr txBox="1"/>
            <p:nvPr/>
          </p:nvSpPr>
          <p:spPr>
            <a:xfrm rot="16200000">
              <a:off x="8001983" y="3223072"/>
              <a:ext cx="217138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44" name="Picture 43">
              <a:extLst>
                <a:ext uri="{FF2B5EF4-FFF2-40B4-BE49-F238E27FC236}">
                  <a16:creationId xmlns:a16="http://schemas.microsoft.com/office/drawing/2014/main" xmlns=""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xmlns="" id="{76789F00-2688-429D-926C-15F83152FDBE}"/>
              </a:ext>
            </a:extLst>
          </p:cNvPr>
          <p:cNvGrpSpPr/>
          <p:nvPr/>
        </p:nvGrpSpPr>
        <p:grpSpPr>
          <a:xfrm>
            <a:off x="-9345347" y="-1"/>
            <a:ext cx="10071868" cy="6858000"/>
            <a:chOff x="-9337032" y="-1"/>
            <a:chExt cx="10071868" cy="6858000"/>
          </a:xfrm>
        </p:grpSpPr>
        <p:sp>
          <p:nvSpPr>
            <p:cNvPr id="46" name="Rectangle 45">
              <a:extLst>
                <a:ext uri="{FF2B5EF4-FFF2-40B4-BE49-F238E27FC236}">
                  <a16:creationId xmlns:a16="http://schemas.microsoft.com/office/drawing/2014/main" xmlns=""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xmlns=""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xmlns="" id="{8A634BD7-1512-45B6-AFE4-1EEA636625CB}"/>
                </a:ext>
              </a:extLst>
            </p:cNvPr>
            <p:cNvSpPr txBox="1"/>
            <p:nvPr/>
          </p:nvSpPr>
          <p:spPr>
            <a:xfrm rot="16200000">
              <a:off x="-738260" y="3035720"/>
              <a:ext cx="1992086"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3600" b="1" dirty="0">
                <a:solidFill>
                  <a:srgbClr val="F0EEF0"/>
                </a:solidFill>
                <a:latin typeface="Tw Cen MT" panose="020B0602020104020603" pitchFamily="34" charset="0"/>
              </a:endParaRPr>
            </a:p>
          </p:txBody>
        </p:sp>
      </p:grpSp>
      <p:pic>
        <p:nvPicPr>
          <p:cNvPr id="1028" name="Picture 4" descr="Happy New Year GIFs 2023 that can be customize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89340" y="175623"/>
            <a:ext cx="6011910" cy="601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5068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2"/>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smtClean="0">
                <a:solidFill>
                  <a:schemeClr val="bg1"/>
                </a:solidFill>
                <a:latin typeface="Tw Cen MT" panose="020B0602020104020603" pitchFamily="34" charset="0"/>
              </a:rPr>
              <a:t>PREPROCESING</a:t>
            </a:r>
            <a:endParaRPr lang="fr-FR" sz="3200" dirty="0">
              <a:solidFill>
                <a:schemeClr val="bg1"/>
              </a:solidFill>
              <a:latin typeface="Tw Cen MT" panose="020B0602020104020603" pitchFamily="34" charset="0"/>
            </a:endParaRP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
        <p:nvSpPr>
          <p:cNvPr id="35" name="ZoneTexte 34">
            <a:extLst>
              <a:ext uri="{FF2B5EF4-FFF2-40B4-BE49-F238E27FC236}">
                <a16:creationId xmlns:a16="http://schemas.microsoft.com/office/drawing/2014/main" xmlns="" id="{0AF251BF-EA4E-74C2-F279-1F1ADBDCB428}"/>
              </a:ext>
            </a:extLst>
          </p:cNvPr>
          <p:cNvSpPr txBox="1"/>
          <p:nvPr/>
        </p:nvSpPr>
        <p:spPr>
          <a:xfrm>
            <a:off x="1122585" y="900752"/>
            <a:ext cx="6936533" cy="677108"/>
          </a:xfrm>
          <a:prstGeom prst="rect">
            <a:avLst/>
          </a:prstGeom>
          <a:noFill/>
          <a:ln>
            <a:solidFill>
              <a:schemeClr val="bg2"/>
            </a:solidFill>
          </a:ln>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normaux après nettoiement</a:t>
            </a:r>
          </a:p>
          <a:p>
            <a:endParaRPr lang="fr-SN" dirty="0"/>
          </a:p>
        </p:txBody>
      </p:sp>
      <p:pic>
        <p:nvPicPr>
          <p:cNvPr id="36" name="Image 35">
            <a:extLst>
              <a:ext uri="{FF2B5EF4-FFF2-40B4-BE49-F238E27FC236}">
                <a16:creationId xmlns:a16="http://schemas.microsoft.com/office/drawing/2014/main" xmlns="" id="{0F6E5B79-C055-6434-092C-4E85DF7C4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090" y="1614202"/>
            <a:ext cx="7357040" cy="4218350"/>
          </a:xfrm>
          <a:prstGeom prst="rect">
            <a:avLst/>
          </a:prstGeom>
        </p:spPr>
      </p:pic>
    </p:spTree>
    <p:extLst>
      <p:ext uri="{BB962C8B-B14F-4D97-AF65-F5344CB8AC3E}">
        <p14:creationId xmlns:p14="http://schemas.microsoft.com/office/powerpoint/2010/main" val="311212776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03237" y="546417"/>
            <a:ext cx="8851501" cy="6004464"/>
          </a:xfrm>
          <a:prstGeom prst="rect">
            <a:avLst/>
          </a:prstGeom>
          <a:noFill/>
          <a:ln>
            <a:solidFill>
              <a:schemeClr val="bg2"/>
            </a:solidFill>
          </a:ln>
        </p:spPr>
        <p:txBody>
          <a:bodyPr wrap="square" rtlCol="0">
            <a:spAutoFit/>
          </a:bodyPr>
          <a:lstStyle/>
          <a:p>
            <a:r>
              <a:rPr lang="fr-FR" dirty="0" smtClean="0">
                <a:latin typeface="Tw Cen MT" panose="020B0602020104020603" pitchFamily="34" charset="0"/>
              </a:rPr>
              <a:t>Cette partie est consacrée à la présentation des différents modèles testés dans le projet. Ils sont au nombre de 4, à savoir :</a:t>
            </a:r>
          </a:p>
          <a:p>
            <a:pPr>
              <a:lnSpc>
                <a:spcPct val="150000"/>
              </a:lnSpc>
            </a:pPr>
            <a:r>
              <a:rPr lang="fr-FR" b="1" dirty="0" smtClean="0">
                <a:latin typeface="Tw Cen MT" panose="020B0602020104020603" pitchFamily="34" charset="0"/>
              </a:rPr>
              <a:t>       Le modèle </a:t>
            </a:r>
            <a:r>
              <a:rPr lang="fr-FR" b="1" dirty="0" err="1" smtClean="0">
                <a:latin typeface="Tw Cen MT" panose="020B0602020104020603" pitchFamily="34" charset="0"/>
              </a:rPr>
              <a:t>MultinomialNB</a:t>
            </a:r>
            <a:r>
              <a:rPr lang="fr-FR" b="1" dirty="0" smtClean="0">
                <a:latin typeface="Tw Cen MT" panose="020B0602020104020603" pitchFamily="34" charset="0"/>
              </a:rPr>
              <a:t> </a:t>
            </a:r>
            <a:r>
              <a:rPr lang="fr-FR" dirty="0" smtClean="0">
                <a:latin typeface="Tw Cen MT" panose="020B0602020104020603" pitchFamily="34" charset="0"/>
              </a:rPr>
              <a:t>: Le modèle de régression logistique multinomiale, souvent abrégé en "</a:t>
            </a:r>
            <a:r>
              <a:rPr lang="fr-FR" dirty="0" err="1" smtClean="0">
                <a:latin typeface="Tw Cen MT" panose="020B0602020104020603" pitchFamily="34" charset="0"/>
              </a:rPr>
              <a:t>multinomialNB</a:t>
            </a:r>
            <a:r>
              <a:rPr lang="fr-FR" dirty="0" smtClean="0">
                <a:latin typeface="Tw Cen MT" panose="020B0602020104020603" pitchFamily="34" charset="0"/>
              </a:rPr>
              <a:t>" est un modèle de classification utilisant l'algorithme de Bayes naïf. Il suppose que les </a:t>
            </a:r>
            <a:r>
              <a:rPr lang="fr-FR" dirty="0" err="1" smtClean="0">
                <a:latin typeface="Tw Cen MT" panose="020B0602020104020603" pitchFamily="34" charset="0"/>
              </a:rPr>
              <a:t>features</a:t>
            </a:r>
            <a:r>
              <a:rPr lang="fr-FR" dirty="0" smtClean="0">
                <a:latin typeface="Tw Cen MT" panose="020B0602020104020603" pitchFamily="34" charset="0"/>
              </a:rPr>
              <a:t> d'une observation sont indépendantes les unes des autres, et calcule la probabilité a posteriori pour chaque classe possible en utilisant la formule de Bayes.</a:t>
            </a:r>
          </a:p>
          <a:p>
            <a:pPr>
              <a:lnSpc>
                <a:spcPct val="150000"/>
              </a:lnSpc>
            </a:pPr>
            <a:r>
              <a:rPr lang="fr-FR" b="1" dirty="0" smtClean="0">
                <a:latin typeface="Tw Cen MT" panose="020B0602020104020603" pitchFamily="34" charset="0"/>
              </a:rPr>
              <a:t>       La régression logistique </a:t>
            </a:r>
            <a:r>
              <a:rPr lang="fr-FR" dirty="0" smtClean="0">
                <a:latin typeface="Tw Cen MT" panose="020B0602020104020603" pitchFamily="34" charset="0"/>
              </a:rPr>
              <a:t>: il est un modèle de régression utilisé pour la classification binaire. Il utilise une fonction logistique pour prédire la probabilité de réponse à une question binaire.</a:t>
            </a:r>
          </a:p>
          <a:p>
            <a:pPr>
              <a:lnSpc>
                <a:spcPct val="150000"/>
              </a:lnSpc>
            </a:pPr>
            <a:r>
              <a:rPr lang="fr-FR" b="1" dirty="0" smtClean="0">
                <a:latin typeface="Tw Cen MT" panose="020B0602020104020603" pitchFamily="34" charset="0"/>
              </a:rPr>
              <a:t>       Le Perceptron de Frank </a:t>
            </a:r>
            <a:r>
              <a:rPr lang="fr-FR" b="1" dirty="0" err="1" smtClean="0">
                <a:latin typeface="Tw Cen MT" panose="020B0602020104020603" pitchFamily="34" charset="0"/>
              </a:rPr>
              <a:t>Rosenblatt</a:t>
            </a:r>
            <a:r>
              <a:rPr lang="fr-FR" b="1" dirty="0" smtClean="0">
                <a:latin typeface="Tw Cen MT" panose="020B0602020104020603" pitchFamily="34" charset="0"/>
              </a:rPr>
              <a:t> </a:t>
            </a:r>
            <a:r>
              <a:rPr lang="fr-FR" dirty="0" smtClean="0">
                <a:latin typeface="Tw Cen MT" panose="020B0602020104020603" pitchFamily="34" charset="0"/>
              </a:rPr>
              <a:t>:</a:t>
            </a:r>
            <a:r>
              <a:rPr lang="fr-FR" b="1" dirty="0" smtClean="0">
                <a:latin typeface="Tw Cen MT" panose="020B0602020104020603" pitchFamily="34" charset="0"/>
              </a:rPr>
              <a:t> </a:t>
            </a:r>
            <a:r>
              <a:rPr lang="fr-FR" dirty="0" smtClean="0">
                <a:latin typeface="Tw Cen MT" panose="020B0602020104020603" pitchFamily="34" charset="0"/>
              </a:rPr>
              <a:t>Souvent utilisé pour résoudre des problèmes de classification linéairement séparables, le perceptron est un modèle qui utilise un ensemble de poids pour décider de quelle classe appartient un élément.</a:t>
            </a:r>
          </a:p>
          <a:p>
            <a:pPr>
              <a:lnSpc>
                <a:spcPct val="150000"/>
              </a:lnSpc>
            </a:pPr>
            <a:r>
              <a:rPr lang="fr-FR" b="1" dirty="0" smtClean="0">
                <a:latin typeface="Tw Cen MT" panose="020B0602020104020603" pitchFamily="34" charset="0"/>
              </a:rPr>
              <a:t>       Le </a:t>
            </a:r>
            <a:r>
              <a:rPr lang="fr-FR" b="1" dirty="0" err="1" smtClean="0">
                <a:latin typeface="Tw Cen MT" panose="020B0602020104020603" pitchFamily="34" charset="0"/>
              </a:rPr>
              <a:t>Random</a:t>
            </a:r>
            <a:r>
              <a:rPr lang="fr-FR" b="1" dirty="0" smtClean="0">
                <a:latin typeface="Tw Cen MT" panose="020B0602020104020603" pitchFamily="34" charset="0"/>
              </a:rPr>
              <a:t> Forest </a:t>
            </a:r>
            <a:r>
              <a:rPr lang="fr-FR" dirty="0" smtClean="0">
                <a:latin typeface="Tw Cen MT" panose="020B0602020104020603" pitchFamily="34" charset="0"/>
              </a:rPr>
              <a:t>: C'est un ensemble d'arbres aléatoires chacun étant construit à partir d'un sous ensemble des données. Les prédictions finales étant obtenues en utilisant la moyenne des prédictions des arbres. Ce qui permet de limiter l’effet de </a:t>
            </a:r>
            <a:r>
              <a:rPr lang="fr-FR" dirty="0" err="1" smtClean="0">
                <a:latin typeface="Tw Cen MT" panose="020B0602020104020603" pitchFamily="34" charset="0"/>
              </a:rPr>
              <a:t>suraprentissage</a:t>
            </a:r>
            <a:r>
              <a:rPr lang="fr-FR" dirty="0" smtClean="0"/>
              <a:t>.</a:t>
            </a:r>
            <a:endParaRPr lang="fr-FR" dirty="0"/>
          </a:p>
        </p:txBody>
      </p:sp>
      <p:pic>
        <p:nvPicPr>
          <p:cNvPr id="34"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58854" y="1223264"/>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84313" y="5331500"/>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33841" y="2844518"/>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33841" y="4061968"/>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885182"/>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85415" y="846565"/>
            <a:ext cx="8851501" cy="4524315"/>
          </a:xfrm>
          <a:prstGeom prst="rect">
            <a:avLst/>
          </a:prstGeom>
          <a:noFill/>
          <a:ln>
            <a:solidFill>
              <a:schemeClr val="bg2"/>
            </a:solidFill>
          </a:ln>
        </p:spPr>
        <p:txBody>
          <a:bodyPr wrap="square" rtlCol="0">
            <a:spAutoFit/>
          </a:bodyPr>
          <a:lstStyle/>
          <a:p>
            <a:pPr>
              <a:lnSpc>
                <a:spcPct val="150000"/>
              </a:lnSpc>
            </a:pPr>
            <a:r>
              <a:rPr lang="fr-FR" dirty="0">
                <a:latin typeface="Tw Cen MT" panose="020B0602020104020603" pitchFamily="34" charset="0"/>
              </a:rPr>
              <a:t>Notons qu’il arrive qu’un modèle performe mieux que les autres. Ce qui permet de nous en convaincre, ce sont certains métriques d’évaluation  que nous allons utiliser pour évaluer chacun des modèles et à les comparer entre eux. Nous en retiendrons les suivants </a:t>
            </a:r>
            <a:r>
              <a:rPr lang="fr-FR" dirty="0" smtClean="0">
                <a:latin typeface="Tw Cen MT" panose="020B0602020104020603" pitchFamily="34" charset="0"/>
              </a:rPr>
              <a:t>:</a:t>
            </a:r>
          </a:p>
          <a:p>
            <a:pPr>
              <a:lnSpc>
                <a:spcPct val="150000"/>
              </a:lnSpc>
            </a:pPr>
            <a:endParaRPr lang="fr-FR" dirty="0">
              <a:latin typeface="Tw Cen MT" panose="020B0602020104020603" pitchFamily="34" charset="0"/>
            </a:endParaRPr>
          </a:p>
          <a:p>
            <a:pPr>
              <a:lnSpc>
                <a:spcPct val="150000"/>
              </a:lnSpc>
            </a:pPr>
            <a:r>
              <a:rPr lang="fr-FR" b="1" dirty="0" smtClean="0">
                <a:latin typeface="Tw Cen MT" panose="020B0602020104020603" pitchFamily="34" charset="0"/>
              </a:rPr>
              <a:t>        Accuracy </a:t>
            </a:r>
            <a:r>
              <a:rPr lang="fr-FR" b="1" dirty="0">
                <a:latin typeface="Tw Cen MT" panose="020B0602020104020603" pitchFamily="34" charset="0"/>
              </a:rPr>
              <a:t>: </a:t>
            </a:r>
            <a:r>
              <a:rPr lang="fr-FR" dirty="0">
                <a:latin typeface="Tw Cen MT" panose="020B0602020104020603" pitchFamily="34" charset="0"/>
              </a:rPr>
              <a:t>C'est la proportion de prédictions correctes par rapport au nombre total de prédictions. C'est généralement la première métrique à considérer, mais elle peut être trompeuse si les classes sont déséquilibrées.</a:t>
            </a:r>
            <a:endParaRPr lang="fr-FR" b="1" dirty="0">
              <a:latin typeface="Tw Cen MT" panose="020B0602020104020603" pitchFamily="34" charset="0"/>
            </a:endParaRPr>
          </a:p>
          <a:p>
            <a:pPr>
              <a:lnSpc>
                <a:spcPct val="150000"/>
              </a:lnSpc>
            </a:pPr>
            <a:r>
              <a:rPr lang="fr-FR" b="1" dirty="0" smtClean="0">
                <a:latin typeface="Tw Cen MT" panose="020B0602020104020603" pitchFamily="34" charset="0"/>
              </a:rPr>
              <a:t>        Précision </a:t>
            </a:r>
            <a:r>
              <a:rPr lang="fr-FR" b="1" dirty="0">
                <a:latin typeface="Tw Cen MT" panose="020B0602020104020603" pitchFamily="34" charset="0"/>
              </a:rPr>
              <a:t>: </a:t>
            </a:r>
            <a:r>
              <a:rPr lang="fr-FR" dirty="0">
                <a:latin typeface="Tw Cen MT" panose="020B0602020104020603" pitchFamily="34" charset="0"/>
              </a:rPr>
              <a:t>C'est la proportion de vrais positifs par rapport au nombre total de prédictions positives. Cette métrique est utile pour évaluer la qualité des prédictions positives d'un modèle.</a:t>
            </a:r>
            <a:endParaRPr lang="fr-FR" b="1" dirty="0">
              <a:latin typeface="Tw Cen MT" panose="020B0602020104020603" pitchFamily="34" charset="0"/>
            </a:endParaRPr>
          </a:p>
          <a:p>
            <a:endParaRPr lang="fr-FR" dirty="0"/>
          </a:p>
        </p:txBody>
      </p:sp>
      <p:pic>
        <p:nvPicPr>
          <p:cNvPr id="36"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05031" y="2607146"/>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80189" y="3831474"/>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1677"/>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85415" y="846565"/>
            <a:ext cx="8851501" cy="3831818"/>
          </a:xfrm>
          <a:prstGeom prst="rect">
            <a:avLst/>
          </a:prstGeom>
          <a:noFill/>
          <a:ln>
            <a:solidFill>
              <a:schemeClr val="bg2"/>
            </a:solidFill>
          </a:ln>
        </p:spPr>
        <p:txBody>
          <a:bodyPr wrap="square" rtlCol="0">
            <a:spAutoFit/>
          </a:bodyPr>
          <a:lstStyle/>
          <a:p>
            <a:pPr>
              <a:lnSpc>
                <a:spcPct val="150000"/>
              </a:lnSpc>
            </a:pPr>
            <a:r>
              <a:rPr lang="fr-FR" b="1" dirty="0" smtClean="0">
                <a:latin typeface="Tw Cen MT" panose="020B0602020104020603" pitchFamily="34" charset="0"/>
              </a:rPr>
              <a:t>        </a:t>
            </a:r>
            <a:r>
              <a:rPr lang="fr-FR" b="1" dirty="0" err="1">
                <a:latin typeface="Tw Cen MT" panose="020B0602020104020603" pitchFamily="34" charset="0"/>
              </a:rPr>
              <a:t>Sensibility</a:t>
            </a:r>
            <a:r>
              <a:rPr lang="fr-FR" b="1" dirty="0">
                <a:latin typeface="Tw Cen MT" panose="020B0602020104020603" pitchFamily="34" charset="0"/>
              </a:rPr>
              <a:t> </a:t>
            </a:r>
            <a:r>
              <a:rPr lang="fr-FR" b="1" dirty="0" smtClean="0">
                <a:latin typeface="Tw Cen MT" panose="020B0602020104020603" pitchFamily="34" charset="0"/>
              </a:rPr>
              <a:t>(</a:t>
            </a:r>
            <a:r>
              <a:rPr lang="fr-FR" b="1" dirty="0" err="1" smtClean="0">
                <a:latin typeface="Tw Cen MT" panose="020B0602020104020603" pitchFamily="34" charset="0"/>
              </a:rPr>
              <a:t>recall</a:t>
            </a:r>
            <a:r>
              <a:rPr lang="fr-FR" b="1" dirty="0" smtClean="0">
                <a:latin typeface="Tw Cen MT" panose="020B0602020104020603" pitchFamily="34" charset="0"/>
              </a:rPr>
              <a:t>) </a:t>
            </a:r>
            <a:r>
              <a:rPr lang="fr-FR" b="1" dirty="0">
                <a:latin typeface="Tw Cen MT" panose="020B0602020104020603" pitchFamily="34" charset="0"/>
              </a:rPr>
              <a:t>: </a:t>
            </a:r>
            <a:r>
              <a:rPr lang="fr-FR" dirty="0">
                <a:latin typeface="Tw Cen MT" panose="020B0602020104020603" pitchFamily="34" charset="0"/>
              </a:rPr>
              <a:t>C'est la proportion de vrais positifs par rapport au nombre total d'éléments positifs réels. Cette métrique mesure à quel point un modèle est capable de détecter les éléments positifs réels.</a:t>
            </a:r>
            <a:endParaRPr lang="fr-FR" b="1" dirty="0">
              <a:latin typeface="Tw Cen MT" panose="020B0602020104020603" pitchFamily="34" charset="0"/>
            </a:endParaRPr>
          </a:p>
          <a:p>
            <a:pPr>
              <a:lnSpc>
                <a:spcPct val="150000"/>
              </a:lnSpc>
            </a:pPr>
            <a:r>
              <a:rPr lang="fr-FR" b="1" dirty="0">
                <a:latin typeface="Tw Cen MT" panose="020B0602020104020603" pitchFamily="34" charset="0"/>
              </a:rPr>
              <a:t> </a:t>
            </a:r>
            <a:r>
              <a:rPr lang="fr-FR" b="1" dirty="0" smtClean="0">
                <a:latin typeface="Tw Cen MT" panose="020B0602020104020603" pitchFamily="34" charset="0"/>
              </a:rPr>
              <a:t>       Spécificité </a:t>
            </a:r>
            <a:r>
              <a:rPr lang="fr-FR" b="1" dirty="0">
                <a:latin typeface="Tw Cen MT" panose="020B0602020104020603" pitchFamily="34" charset="0"/>
              </a:rPr>
              <a:t>:  </a:t>
            </a:r>
            <a:r>
              <a:rPr lang="fr-FR" dirty="0">
                <a:latin typeface="Tw Cen MT" panose="020B0602020104020603" pitchFamily="34" charset="0"/>
              </a:rPr>
              <a:t>C'est la proportion de vrais négatifs par rapport au nombre total d'éléments négatifs réels. Cette métrique mesure à quel point un modèle est capable de détecter les éléments négatifs réels.</a:t>
            </a:r>
            <a:endParaRPr lang="fr-FR" b="1" dirty="0">
              <a:latin typeface="Tw Cen MT" panose="020B0602020104020603" pitchFamily="34" charset="0"/>
            </a:endParaRPr>
          </a:p>
          <a:p>
            <a:pPr>
              <a:lnSpc>
                <a:spcPct val="150000"/>
              </a:lnSpc>
            </a:pPr>
            <a:r>
              <a:rPr lang="fr-FR" b="1" dirty="0">
                <a:latin typeface="Tw Cen MT" panose="020B0602020104020603" pitchFamily="34" charset="0"/>
              </a:rPr>
              <a:t>        F1-Score : </a:t>
            </a:r>
            <a:r>
              <a:rPr lang="fr-FR" dirty="0">
                <a:latin typeface="Tw Cen MT" panose="020B0602020104020603" pitchFamily="34" charset="0"/>
              </a:rPr>
              <a:t>Il s'agit d'une moyenne harmonique de la précision et du Rappel (Sensitivity) . Il est souvent utilisé lorsque les classes sont déséquilibrées. Il permet de prendre en compte les deux aspect importante (précision et rappel) pour avoir un résultat final.</a:t>
            </a:r>
            <a:endParaRPr lang="fr-FR" dirty="0"/>
          </a:p>
        </p:txBody>
      </p:sp>
      <p:pic>
        <p:nvPicPr>
          <p:cNvPr id="36"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83963" y="971781"/>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63209" y="3403356"/>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83229" y="2230286"/>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41213"/>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36320" y="1224217"/>
            <a:ext cx="9644063" cy="369332"/>
          </a:xfrm>
          <a:prstGeom prst="rect">
            <a:avLst/>
          </a:prstGeom>
          <a:noFill/>
        </p:spPr>
        <p:txBody>
          <a:bodyPr wrap="square" rtlCol="0">
            <a:spAutoFit/>
          </a:bodyPr>
          <a:lstStyle/>
          <a:p>
            <a:r>
              <a:rPr lang="fr-FR" dirty="0" smtClean="0">
                <a:latin typeface="Tw Cen MT" panose="020B0602020104020603" pitchFamily="34" charset="0"/>
              </a:rPr>
              <a:t>Le modèle </a:t>
            </a:r>
            <a:r>
              <a:rPr lang="fr-FR" b="1" dirty="0" err="1" smtClean="0">
                <a:latin typeface="Tw Cen MT" panose="020B0602020104020603" pitchFamily="34" charset="0"/>
              </a:rPr>
              <a:t>MultinomialNB</a:t>
            </a:r>
            <a:r>
              <a:rPr lang="fr-FR" dirty="0" smtClean="0">
                <a:latin typeface="Tw Cen MT" panose="020B0602020104020603" pitchFamily="34" charset="0"/>
              </a:rPr>
              <a:t> : les résultats obtenus avec ce modèle sont les suivants</a:t>
            </a:r>
            <a:endParaRPr lang="fr-FR" dirty="0">
              <a:latin typeface="Tw Cen MT" panose="020B0602020104020603" pitchFamily="34" charset="0"/>
            </a:endParaRPr>
          </a:p>
        </p:txBody>
      </p:sp>
      <p:pic>
        <p:nvPicPr>
          <p:cNvPr id="33" name="Imag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594" y="1808992"/>
            <a:ext cx="6862693" cy="3688699"/>
          </a:xfrm>
          <a:prstGeom prst="rect">
            <a:avLst/>
          </a:prstGeom>
        </p:spPr>
      </p:pic>
    </p:spTree>
    <p:extLst>
      <p:ext uri="{BB962C8B-B14F-4D97-AF65-F5344CB8AC3E}">
        <p14:creationId xmlns:p14="http://schemas.microsoft.com/office/powerpoint/2010/main" val="807626894"/>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4" name="ZoneTexte 33"/>
          <p:cNvSpPr txBox="1"/>
          <p:nvPr/>
        </p:nvSpPr>
        <p:spPr>
          <a:xfrm>
            <a:off x="562434" y="950289"/>
            <a:ext cx="9644063" cy="369332"/>
          </a:xfrm>
          <a:prstGeom prst="rect">
            <a:avLst/>
          </a:prstGeom>
          <a:noFill/>
        </p:spPr>
        <p:txBody>
          <a:bodyPr wrap="square" rtlCol="0">
            <a:spAutoFit/>
          </a:bodyPr>
          <a:lstStyle/>
          <a:p>
            <a:r>
              <a:rPr lang="fr-FR" dirty="0" smtClean="0">
                <a:latin typeface="Tw Cen MT" panose="020B0602020104020603" pitchFamily="34" charset="0"/>
              </a:rPr>
              <a:t>Le modèle de </a:t>
            </a:r>
            <a:r>
              <a:rPr lang="fr-FR" b="1" dirty="0" smtClean="0">
                <a:latin typeface="Tw Cen MT" panose="020B0602020104020603" pitchFamily="34" charset="0"/>
              </a:rPr>
              <a:t>régression logistique  </a:t>
            </a:r>
            <a:r>
              <a:rPr lang="fr-FR" dirty="0" smtClean="0">
                <a:latin typeface="Tw Cen MT" panose="020B0602020104020603" pitchFamily="34" charset="0"/>
              </a:rPr>
              <a:t>: les résultats obtenus avec ce modèle sont les suivants</a:t>
            </a:r>
            <a:endParaRPr lang="fr-FR" dirty="0">
              <a:latin typeface="Tw Cen MT" panose="020B0602020104020603" pitchFamily="34" charset="0"/>
            </a:endParaRPr>
          </a:p>
        </p:txBody>
      </p:sp>
      <p:pic>
        <p:nvPicPr>
          <p:cNvPr id="35" name="Imag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265" y="1513947"/>
            <a:ext cx="6326605" cy="4197860"/>
          </a:xfrm>
          <a:prstGeom prst="rect">
            <a:avLst/>
          </a:prstGeom>
        </p:spPr>
      </p:pic>
    </p:spTree>
    <p:extLst>
      <p:ext uri="{BB962C8B-B14F-4D97-AF65-F5344CB8AC3E}">
        <p14:creationId xmlns:p14="http://schemas.microsoft.com/office/powerpoint/2010/main" val="3010193094"/>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6" name="ZoneTexte 35"/>
          <p:cNvSpPr txBox="1"/>
          <p:nvPr/>
        </p:nvSpPr>
        <p:spPr>
          <a:xfrm>
            <a:off x="519998" y="1002296"/>
            <a:ext cx="9644063" cy="369332"/>
          </a:xfrm>
          <a:prstGeom prst="rect">
            <a:avLst/>
          </a:prstGeom>
          <a:noFill/>
        </p:spPr>
        <p:txBody>
          <a:bodyPr wrap="square" rtlCol="0">
            <a:spAutoFit/>
          </a:bodyPr>
          <a:lstStyle/>
          <a:p>
            <a:r>
              <a:rPr lang="fr-FR" dirty="0" smtClean="0">
                <a:latin typeface="Tw Cen MT" panose="020B0602020104020603" pitchFamily="34" charset="0"/>
              </a:rPr>
              <a:t>Le modèle du </a:t>
            </a:r>
            <a:r>
              <a:rPr lang="fr-FR" b="1" dirty="0" smtClean="0">
                <a:latin typeface="Tw Cen MT" panose="020B0602020104020603" pitchFamily="34" charset="0"/>
              </a:rPr>
              <a:t>Perceptron  </a:t>
            </a:r>
            <a:r>
              <a:rPr lang="fr-FR" dirty="0" smtClean="0">
                <a:latin typeface="Tw Cen MT" panose="020B0602020104020603" pitchFamily="34" charset="0"/>
              </a:rPr>
              <a:t>: les résultats obtenus avec ce modèle sont les suivants</a:t>
            </a:r>
            <a:endParaRPr lang="fr-FR" dirty="0">
              <a:latin typeface="Tw Cen MT" panose="020B0602020104020603" pitchFamily="34" charset="0"/>
            </a:endParaRPr>
          </a:p>
        </p:txBody>
      </p:sp>
      <p:pic>
        <p:nvPicPr>
          <p:cNvPr id="37" name="Imag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357" y="1637934"/>
            <a:ext cx="7025809" cy="4034446"/>
          </a:xfrm>
          <a:prstGeom prst="rect">
            <a:avLst/>
          </a:prstGeom>
        </p:spPr>
      </p:pic>
    </p:spTree>
    <p:extLst>
      <p:ext uri="{BB962C8B-B14F-4D97-AF65-F5344CB8AC3E}">
        <p14:creationId xmlns:p14="http://schemas.microsoft.com/office/powerpoint/2010/main" val="71494829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526699" y="1099654"/>
            <a:ext cx="9644063" cy="369332"/>
          </a:xfrm>
          <a:prstGeom prst="rect">
            <a:avLst/>
          </a:prstGeom>
          <a:noFill/>
        </p:spPr>
        <p:txBody>
          <a:bodyPr wrap="square" rtlCol="0">
            <a:spAutoFit/>
          </a:bodyPr>
          <a:lstStyle/>
          <a:p>
            <a:r>
              <a:rPr lang="fr-FR" dirty="0" smtClean="0">
                <a:latin typeface="Tw Cen MT" panose="020B0602020104020603" pitchFamily="34" charset="0"/>
              </a:rPr>
              <a:t>Le modèle du </a:t>
            </a:r>
            <a:r>
              <a:rPr lang="fr-FR" dirty="0" err="1" smtClean="0">
                <a:latin typeface="Tw Cen MT" panose="020B0602020104020603" pitchFamily="34" charset="0"/>
              </a:rPr>
              <a:t>Random</a:t>
            </a:r>
            <a:r>
              <a:rPr lang="fr-FR" dirty="0" smtClean="0">
                <a:latin typeface="Tw Cen MT" panose="020B0602020104020603" pitchFamily="34" charset="0"/>
              </a:rPr>
              <a:t> Forest  : les résultats obtenus avec ce modèle sont les suivants</a:t>
            </a:r>
            <a:endParaRPr lang="fr-FR" dirty="0">
              <a:latin typeface="Tw Cen MT" panose="020B0602020104020603" pitchFamily="34" charset="0"/>
            </a:endParaRPr>
          </a:p>
        </p:txBody>
      </p:sp>
      <p:pic>
        <p:nvPicPr>
          <p:cNvPr id="33" name="Imag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386" y="1599764"/>
            <a:ext cx="6935379" cy="3882269"/>
          </a:xfrm>
          <a:prstGeom prst="rect">
            <a:avLst/>
          </a:prstGeom>
        </p:spPr>
      </p:pic>
    </p:spTree>
    <p:extLst>
      <p:ext uri="{BB962C8B-B14F-4D97-AF65-F5344CB8AC3E}">
        <p14:creationId xmlns:p14="http://schemas.microsoft.com/office/powerpoint/2010/main" val="2611102264"/>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xmlns=""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9294" y="-100188"/>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xmlns=""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smtClean="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873480" y="827178"/>
            <a:ext cx="7651371" cy="1200329"/>
          </a:xfrm>
          <a:prstGeom prst="rect">
            <a:avLst/>
          </a:prstGeom>
          <a:noFill/>
        </p:spPr>
        <p:txBody>
          <a:bodyPr wrap="square" rtlCol="0">
            <a:spAutoFit/>
          </a:bodyPr>
          <a:lstStyle/>
          <a:p>
            <a:r>
              <a:rPr lang="fr-FR" dirty="0" smtClean="0"/>
              <a:t>En comparant les valeurs des différents métriques présentés ci-dessus, nous sommes maintenant en mesure de comparer les 4 modèles utilisés et de dire lequel de ces derniers a été retenu comme meilleur sur cette base. Considérons le tableau suivant : </a:t>
            </a:r>
            <a:endParaRPr lang="fr-FR" dirty="0"/>
          </a:p>
        </p:txBody>
      </p:sp>
      <p:pic>
        <p:nvPicPr>
          <p:cNvPr id="33" name="Imag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586" y="2246522"/>
            <a:ext cx="6863709" cy="3321521"/>
          </a:xfrm>
          <a:prstGeom prst="rect">
            <a:avLst/>
          </a:prstGeom>
        </p:spPr>
      </p:pic>
      <p:sp>
        <p:nvSpPr>
          <p:cNvPr id="2" name="ZoneTexte 1"/>
          <p:cNvSpPr txBox="1"/>
          <p:nvPr/>
        </p:nvSpPr>
        <p:spPr>
          <a:xfrm>
            <a:off x="1487586" y="5812971"/>
            <a:ext cx="4358043" cy="369332"/>
          </a:xfrm>
          <a:prstGeom prst="rect">
            <a:avLst/>
          </a:prstGeom>
          <a:noFill/>
        </p:spPr>
        <p:txBody>
          <a:bodyPr wrap="square" rtlCol="0">
            <a:spAutoFit/>
          </a:bodyPr>
          <a:lstStyle/>
          <a:p>
            <a:r>
              <a:rPr lang="fr-FR" b="1" dirty="0" smtClean="0"/>
              <a:t>Modèle retenu </a:t>
            </a:r>
            <a:r>
              <a:rPr lang="fr-FR" dirty="0" smtClean="0"/>
              <a:t>: Logistic Regression</a:t>
            </a:r>
            <a:endParaRPr lang="fr-FR" dirty="0"/>
          </a:p>
        </p:txBody>
      </p:sp>
    </p:spTree>
    <p:extLst>
      <p:ext uri="{BB962C8B-B14F-4D97-AF65-F5344CB8AC3E}">
        <p14:creationId xmlns:p14="http://schemas.microsoft.com/office/powerpoint/2010/main" val="171550958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04CBFB1D-37FD-419F-B98C-860BF5217905}"/>
                </a:ext>
              </a:extLst>
            </p:cNvPr>
            <p:cNvSpPr txBox="1"/>
            <p:nvPr/>
          </p:nvSpPr>
          <p:spPr>
            <a:xfrm rot="16200000">
              <a:off x="10278070" y="3292265"/>
              <a:ext cx="2118728"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PROBLEMATIQUE</a:t>
              </a:r>
              <a:endParaRPr lang="en-US" sz="20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xmlns=""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AFD50D6F-822B-4109-8B0C-BA004A0B7145}"/>
                </a:ext>
              </a:extLst>
            </p:cNvPr>
            <p:cNvSpPr txBox="1"/>
            <p:nvPr/>
          </p:nvSpPr>
          <p:spPr>
            <a:xfrm rot="16200000">
              <a:off x="9046906" y="3382943"/>
              <a:ext cx="2132531"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xmlns=""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xmlns=""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xmlns=""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VISUALISATION</a:t>
              </a:r>
              <a:endParaRPr lang="en-US" sz="2000" b="1" dirty="0">
                <a:solidFill>
                  <a:srgbClr val="F0EEF0"/>
                </a:solidFill>
                <a:latin typeface="Tw Cen MT" panose="020B0602020104020603" pitchFamily="34" charset="0"/>
              </a:endParaRPr>
            </a:p>
          </p:txBody>
        </p:sp>
        <p:pic>
          <p:nvPicPr>
            <p:cNvPr id="99" name="Picture 98">
              <a:extLst>
                <a:ext uri="{FF2B5EF4-FFF2-40B4-BE49-F238E27FC236}">
                  <a16:creationId xmlns:a16="http://schemas.microsoft.com/office/drawing/2014/main" xmlns=""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xmlns=""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xmlns=""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858AC381-BFD1-4A89-AE49-8ADC853A6849}"/>
                </a:ext>
              </a:extLst>
            </p:cNvPr>
            <p:cNvSpPr txBox="1"/>
            <p:nvPr/>
          </p:nvSpPr>
          <p:spPr>
            <a:xfrm rot="16200000">
              <a:off x="8091629" y="3312719"/>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75" name="Picture 74">
              <a:extLst>
                <a:ext uri="{FF2B5EF4-FFF2-40B4-BE49-F238E27FC236}">
                  <a16:creationId xmlns:a16="http://schemas.microsoft.com/office/drawing/2014/main" xmlns=""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60E31D48-090A-4A9C-AF5C-4B0C49C47C7D}"/>
              </a:ext>
            </a:extLst>
          </p:cNvPr>
          <p:cNvGrpSpPr/>
          <p:nvPr/>
        </p:nvGrpSpPr>
        <p:grpSpPr>
          <a:xfrm>
            <a:off x="-1782364" y="-2"/>
            <a:ext cx="11331017" cy="6858000"/>
            <a:chOff x="-10740545" y="-3"/>
            <a:chExt cx="11331017" cy="6858000"/>
          </a:xfrm>
        </p:grpSpPr>
        <p:sp>
          <p:nvSpPr>
            <p:cNvPr id="77" name="Rectangle 76">
              <a:extLst>
                <a:ext uri="{FF2B5EF4-FFF2-40B4-BE49-F238E27FC236}">
                  <a16:creationId xmlns:a16="http://schemas.microsoft.com/office/drawing/2014/main" xmlns="" id="{3A79A714-CB74-4EFD-9BC1-A7F2F993842A}"/>
                </a:ext>
              </a:extLst>
            </p:cNvPr>
            <p:cNvSpPr/>
            <p:nvPr/>
          </p:nvSpPr>
          <p:spPr>
            <a:xfrm>
              <a:off x="-10740545" y="-3"/>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95AECC6C-A520-4756-9163-08D14835D791}"/>
                </a:ext>
              </a:extLst>
            </p:cNvPr>
            <p:cNvSpPr txBox="1"/>
            <p:nvPr/>
          </p:nvSpPr>
          <p:spPr>
            <a:xfrm rot="16200000">
              <a:off x="-808482" y="3259831"/>
              <a:ext cx="2132531" cy="646331"/>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a:t>
              </a:r>
              <a:r>
                <a:rPr lang="en-US" sz="3600" b="1" dirty="0">
                  <a:solidFill>
                    <a:srgbClr val="F0EEF0"/>
                  </a:solidFill>
                  <a:latin typeface="Tw Cen MT" panose="020B0602020104020603" pitchFamily="34" charset="0"/>
                </a:rPr>
                <a:t> </a:t>
              </a:r>
              <a:r>
                <a:rPr lang="en-US" sz="2000" b="1" dirty="0">
                  <a:solidFill>
                    <a:srgbClr val="F0EEF0"/>
                  </a:solidFill>
                  <a:latin typeface="Tw Cen MT" panose="020B0602020104020603" pitchFamily="34" charset="0"/>
                </a:rPr>
                <a:t>TESTES</a:t>
              </a:r>
            </a:p>
          </p:txBody>
        </p:sp>
        <p:pic>
          <p:nvPicPr>
            <p:cNvPr id="80" name="Picture 79">
              <a:extLst>
                <a:ext uri="{FF2B5EF4-FFF2-40B4-BE49-F238E27FC236}">
                  <a16:creationId xmlns:a16="http://schemas.microsoft.com/office/drawing/2014/main" xmlns=""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xmlns="" id="{BE8FADE7-5D32-410A-A514-EBA4D18E520D}"/>
              </a:ext>
            </a:extLst>
          </p:cNvPr>
          <p:cNvGrpSpPr/>
          <p:nvPr/>
        </p:nvGrpSpPr>
        <p:grpSpPr>
          <a:xfrm>
            <a:off x="522514" y="3966907"/>
            <a:ext cx="2336800" cy="1082467"/>
            <a:chOff x="979714" y="4445001"/>
            <a:chExt cx="2336800" cy="1082467"/>
          </a:xfrm>
        </p:grpSpPr>
        <p:sp>
          <p:nvSpPr>
            <p:cNvPr id="34" name="TextBox 33">
              <a:extLst>
                <a:ext uri="{FF2B5EF4-FFF2-40B4-BE49-F238E27FC236}">
                  <a16:creationId xmlns:a16="http://schemas.microsoft.com/office/drawing/2014/main" xmlns="" id="{78855102-5892-4791-81C6-1D3099286A62}"/>
                </a:ext>
              </a:extLst>
            </p:cNvPr>
            <p:cNvSpPr txBox="1"/>
            <p:nvPr/>
          </p:nvSpPr>
          <p:spPr>
            <a:xfrm>
              <a:off x="979714" y="4445001"/>
              <a:ext cx="2336800" cy="584775"/>
            </a:xfrm>
            <a:prstGeom prst="rect">
              <a:avLst/>
            </a:prstGeom>
            <a:noFill/>
          </p:spPr>
          <p:txBody>
            <a:bodyPr wrap="square" rtlCol="0">
              <a:spAutoFit/>
            </a:bodyPr>
            <a:lstStyle/>
            <a:p>
              <a:r>
                <a:rPr lang="en-US" sz="3200" b="1" dirty="0" smtClean="0">
                  <a:solidFill>
                    <a:srgbClr val="03A1A4"/>
                  </a:solidFill>
                  <a:latin typeface="Tw Cen MT" panose="020B0602020104020603" pitchFamily="34" charset="0"/>
                </a:rPr>
                <a:t>MERCI DE  </a:t>
              </a:r>
              <a:endParaRPr lang="en-US" sz="3200" b="1" dirty="0">
                <a:solidFill>
                  <a:srgbClr val="03A1A4"/>
                </a:solidFill>
                <a:latin typeface="Tw Cen MT" panose="020B0602020104020603" pitchFamily="34" charset="0"/>
              </a:endParaRPr>
            </a:p>
          </p:txBody>
        </p:sp>
        <p:sp>
          <p:nvSpPr>
            <p:cNvPr id="35" name="TextBox 34">
              <a:extLst>
                <a:ext uri="{FF2B5EF4-FFF2-40B4-BE49-F238E27FC236}">
                  <a16:creationId xmlns:a16="http://schemas.microsoft.com/office/drawing/2014/main" xmlns="" id="{22001AFB-5833-4302-85EB-700F4F764C00}"/>
                </a:ext>
              </a:extLst>
            </p:cNvPr>
            <p:cNvSpPr txBox="1"/>
            <p:nvPr/>
          </p:nvSpPr>
          <p:spPr>
            <a:xfrm>
              <a:off x="97971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grpSp>
        <p:nvGrpSpPr>
          <p:cNvPr id="36" name="Group 35">
            <a:extLst>
              <a:ext uri="{FF2B5EF4-FFF2-40B4-BE49-F238E27FC236}">
                <a16:creationId xmlns:a16="http://schemas.microsoft.com/office/drawing/2014/main" xmlns="" id="{FD82C6EF-E9DE-4923-8019-398DA581487A}"/>
              </a:ext>
            </a:extLst>
          </p:cNvPr>
          <p:cNvGrpSpPr/>
          <p:nvPr/>
        </p:nvGrpSpPr>
        <p:grpSpPr>
          <a:xfrm>
            <a:off x="2859314" y="3966907"/>
            <a:ext cx="3138003" cy="1082467"/>
            <a:chOff x="3316514" y="4445001"/>
            <a:chExt cx="3138003" cy="1082467"/>
          </a:xfrm>
        </p:grpSpPr>
        <p:sp>
          <p:nvSpPr>
            <p:cNvPr id="37" name="TextBox 36">
              <a:extLst>
                <a:ext uri="{FF2B5EF4-FFF2-40B4-BE49-F238E27FC236}">
                  <a16:creationId xmlns:a16="http://schemas.microsoft.com/office/drawing/2014/main" xmlns="" id="{DAC3DF4E-CC11-4211-B94C-CFD06DD21505}"/>
                </a:ext>
              </a:extLst>
            </p:cNvPr>
            <p:cNvSpPr txBox="1"/>
            <p:nvPr/>
          </p:nvSpPr>
          <p:spPr>
            <a:xfrm>
              <a:off x="3316514" y="4445001"/>
              <a:ext cx="3138003" cy="584775"/>
            </a:xfrm>
            <a:prstGeom prst="rect">
              <a:avLst/>
            </a:prstGeom>
            <a:noFill/>
          </p:spPr>
          <p:txBody>
            <a:bodyPr wrap="square" rtlCol="0">
              <a:spAutoFit/>
            </a:bodyPr>
            <a:lstStyle/>
            <a:p>
              <a:r>
                <a:rPr lang="en-US" sz="3200" b="1" dirty="0" smtClean="0">
                  <a:solidFill>
                    <a:srgbClr val="EF3078"/>
                  </a:solidFill>
                  <a:latin typeface="Tw Cen MT" panose="020B0602020104020603" pitchFamily="34" charset="0"/>
                </a:rPr>
                <a:t>VOTRE AIMABLE </a:t>
              </a:r>
              <a:endParaRPr lang="en-US" sz="3200" b="1" dirty="0">
                <a:solidFill>
                  <a:srgbClr val="EF3078"/>
                </a:solidFill>
                <a:latin typeface="Tw Cen MT" panose="020B0602020104020603" pitchFamily="34" charset="0"/>
              </a:endParaRPr>
            </a:p>
          </p:txBody>
        </p:sp>
        <p:sp>
          <p:nvSpPr>
            <p:cNvPr id="38" name="TextBox 37">
              <a:extLst>
                <a:ext uri="{FF2B5EF4-FFF2-40B4-BE49-F238E27FC236}">
                  <a16:creationId xmlns:a16="http://schemas.microsoft.com/office/drawing/2014/main" xmlns="" id="{547D5A51-0B28-44B2-9458-2EC47846B480}"/>
                </a:ext>
              </a:extLst>
            </p:cNvPr>
            <p:cNvSpPr txBox="1"/>
            <p:nvPr/>
          </p:nvSpPr>
          <p:spPr>
            <a:xfrm>
              <a:off x="362978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grpSp>
        <p:nvGrpSpPr>
          <p:cNvPr id="39" name="Group 38">
            <a:extLst>
              <a:ext uri="{FF2B5EF4-FFF2-40B4-BE49-F238E27FC236}">
                <a16:creationId xmlns:a16="http://schemas.microsoft.com/office/drawing/2014/main" xmlns="" id="{5EEA83BA-280C-4216-B80C-C3082D2456C8}"/>
              </a:ext>
            </a:extLst>
          </p:cNvPr>
          <p:cNvGrpSpPr/>
          <p:nvPr/>
        </p:nvGrpSpPr>
        <p:grpSpPr>
          <a:xfrm>
            <a:off x="5822654" y="3966907"/>
            <a:ext cx="2336800" cy="1082467"/>
            <a:chOff x="6279854" y="4445001"/>
            <a:chExt cx="2336800" cy="1082467"/>
          </a:xfrm>
        </p:grpSpPr>
        <p:sp>
          <p:nvSpPr>
            <p:cNvPr id="40" name="TextBox 39">
              <a:extLst>
                <a:ext uri="{FF2B5EF4-FFF2-40B4-BE49-F238E27FC236}">
                  <a16:creationId xmlns:a16="http://schemas.microsoft.com/office/drawing/2014/main" xmlns="" id="{76D3A4AD-1059-4193-95F4-99D7FB3C3390}"/>
                </a:ext>
              </a:extLst>
            </p:cNvPr>
            <p:cNvSpPr txBox="1"/>
            <p:nvPr/>
          </p:nvSpPr>
          <p:spPr>
            <a:xfrm>
              <a:off x="6279854" y="4445001"/>
              <a:ext cx="2336800" cy="584775"/>
            </a:xfrm>
            <a:prstGeom prst="rect">
              <a:avLst/>
            </a:prstGeom>
            <a:noFill/>
          </p:spPr>
          <p:txBody>
            <a:bodyPr wrap="square" rtlCol="0">
              <a:spAutoFit/>
            </a:bodyPr>
            <a:lstStyle/>
            <a:p>
              <a:pPr algn="ctr"/>
              <a:r>
                <a:rPr lang="en-US" sz="3200" b="1" dirty="0" smtClean="0">
                  <a:solidFill>
                    <a:srgbClr val="92D050"/>
                  </a:solidFill>
                  <a:latin typeface="Tw Cen MT" panose="020B0602020104020603" pitchFamily="34" charset="0"/>
                </a:rPr>
                <a:t>ATTENTION</a:t>
              </a:r>
              <a:endParaRPr lang="en-US" sz="3200" b="1" dirty="0">
                <a:solidFill>
                  <a:srgbClr val="92D050"/>
                </a:solidFill>
                <a:latin typeface="Tw Cen MT" panose="020B0602020104020603" pitchFamily="34" charset="0"/>
              </a:endParaRPr>
            </a:p>
          </p:txBody>
        </p:sp>
        <p:sp>
          <p:nvSpPr>
            <p:cNvPr id="41" name="TextBox 40">
              <a:extLst>
                <a:ext uri="{FF2B5EF4-FFF2-40B4-BE49-F238E27FC236}">
                  <a16:creationId xmlns:a16="http://schemas.microsoft.com/office/drawing/2014/main" xmlns="" id="{1D2CAFD3-83DC-4745-BD2C-AA8DD0D735B7}"/>
                </a:ext>
              </a:extLst>
            </p:cNvPr>
            <p:cNvSpPr txBox="1"/>
            <p:nvPr/>
          </p:nvSpPr>
          <p:spPr>
            <a:xfrm>
              <a:off x="627985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sp>
        <p:nvSpPr>
          <p:cNvPr id="43" name="Oval 42">
            <a:extLst>
              <a:ext uri="{FF2B5EF4-FFF2-40B4-BE49-F238E27FC236}">
                <a16:creationId xmlns:a16="http://schemas.microsoft.com/office/drawing/2014/main" xmlns="" id="{4759DD56-9161-4A22-8660-0AAFD5155B24}"/>
              </a:ext>
            </a:extLst>
          </p:cNvPr>
          <p:cNvSpPr/>
          <p:nvPr/>
        </p:nvSpPr>
        <p:spPr>
          <a:xfrm>
            <a:off x="3439718" y="1875469"/>
            <a:ext cx="1802532" cy="180253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xmlns="" id="{5A516301-84E4-4DC6-A056-8024955CA570}"/>
              </a:ext>
            </a:extLst>
          </p:cNvPr>
          <p:cNvSpPr/>
          <p:nvPr/>
        </p:nvSpPr>
        <p:spPr>
          <a:xfrm>
            <a:off x="6038027" y="1869840"/>
            <a:ext cx="1813790" cy="181379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xmlns="" id="{F64BCF60-284B-4512-A374-E284A563EFB1}"/>
              </a:ext>
            </a:extLst>
          </p:cNvPr>
          <p:cNvSpPr/>
          <p:nvPr/>
        </p:nvSpPr>
        <p:spPr>
          <a:xfrm>
            <a:off x="789648" y="1875469"/>
            <a:ext cx="1802532" cy="1802532"/>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ZoneTexte 65"/>
          <p:cNvSpPr txBox="1"/>
          <p:nvPr/>
        </p:nvSpPr>
        <p:spPr>
          <a:xfrm>
            <a:off x="-1790848" y="0"/>
            <a:ext cx="11329977" cy="646331"/>
          </a:xfrm>
          <a:prstGeom prst="rect">
            <a:avLst/>
          </a:prstGeom>
          <a:solidFill>
            <a:srgbClr val="52CBBE"/>
          </a:solidFill>
        </p:spPr>
        <p:txBody>
          <a:bodyPr wrap="square" rtlCol="0">
            <a:spAutoFit/>
          </a:bodyPr>
          <a:lstStyle/>
          <a:p>
            <a:pPr algn="ctr"/>
            <a:r>
              <a:rPr lang="fr-FR" sz="3600" b="1" dirty="0" smtClean="0">
                <a:solidFill>
                  <a:schemeClr val="bg1"/>
                </a:solidFill>
                <a:latin typeface="Tw Cen MT" panose="020B0602020104020603" pitchFamily="34" charset="0"/>
              </a:rPr>
              <a:t>CONCLUSION</a:t>
            </a:r>
            <a:r>
              <a:rPr lang="fr-FR" sz="3600" b="1" dirty="0">
                <a:solidFill>
                  <a:schemeClr val="bg1"/>
                </a:solidFill>
                <a:latin typeface="Tw Cen MT" panose="020B0602020104020603" pitchFamily="34" charset="0"/>
              </a:rPr>
              <a:t> </a:t>
            </a:r>
          </a:p>
        </p:txBody>
      </p:sp>
    </p:spTree>
    <p:extLst>
      <p:ext uri="{BB962C8B-B14F-4D97-AF65-F5344CB8AC3E}">
        <p14:creationId xmlns:p14="http://schemas.microsoft.com/office/powerpoint/2010/main" val="2129891460"/>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500" fill="hold"/>
                                        <p:tgtEl>
                                          <p:spTgt spid="66"/>
                                        </p:tgtEl>
                                        <p:attrNameLst>
                                          <p:attrName>ppt_w</p:attrName>
                                        </p:attrNameLst>
                                      </p:cBhvr>
                                      <p:tavLst>
                                        <p:tav tm="0">
                                          <p:val>
                                            <p:fltVal val="0"/>
                                          </p:val>
                                        </p:tav>
                                        <p:tav tm="100000">
                                          <p:val>
                                            <p:strVal val="#ppt_w"/>
                                          </p:val>
                                        </p:tav>
                                      </p:tavLst>
                                    </p:anim>
                                    <p:anim calcmode="lin" valueType="num">
                                      <p:cBhvr>
                                        <p:cTn id="15" dur="500" fill="hold"/>
                                        <p:tgtEl>
                                          <p:spTgt spid="66"/>
                                        </p:tgtEl>
                                        <p:attrNameLst>
                                          <p:attrName>ppt_h</p:attrName>
                                        </p:attrNameLst>
                                      </p:cBhvr>
                                      <p:tavLst>
                                        <p:tav tm="0">
                                          <p:val>
                                            <p:fltVal val="0"/>
                                          </p:val>
                                        </p:tav>
                                        <p:tav tm="100000">
                                          <p:val>
                                            <p:strVal val="#ppt_h"/>
                                          </p:val>
                                        </p:tav>
                                      </p:tavLst>
                                    </p:anim>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anim calcmode="lin" valueType="num">
                                      <p:cBhvr>
                                        <p:cTn id="42" dur="500" fill="hold"/>
                                        <p:tgtEl>
                                          <p:spTgt spid="36"/>
                                        </p:tgtEl>
                                        <p:attrNameLst>
                                          <p:attrName>ppt_x</p:attrName>
                                        </p:attrNameLst>
                                      </p:cBhvr>
                                      <p:tavLst>
                                        <p:tav tm="0">
                                          <p:val>
                                            <p:strVal val="#ppt_x"/>
                                          </p:val>
                                        </p:tav>
                                        <p:tav tm="100000">
                                          <p:val>
                                            <p:strVal val="#ppt_x"/>
                                          </p:val>
                                        </p:tav>
                                      </p:tavLst>
                                    </p:anim>
                                    <p:anim calcmode="lin" valueType="num">
                                      <p:cBhvr>
                                        <p:cTn id="4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par>
                          <p:cTn id="51" fill="hold">
                            <p:stCondLst>
                              <p:cond delay="500"/>
                            </p:stCondLst>
                            <p:childTnLst>
                              <p:par>
                                <p:cTn id="52" presetID="42"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9" grpId="0" animBg="1"/>
      <p:bldP spid="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xmlns="" id="{9EB0FD16-689C-476C-8309-C7173C257513}"/>
              </a:ext>
            </a:extLst>
          </p:cNvPr>
          <p:cNvSpPr txBox="1"/>
          <p:nvPr/>
        </p:nvSpPr>
        <p:spPr>
          <a:xfrm>
            <a:off x="3444925" y="0"/>
            <a:ext cx="8476757" cy="1200329"/>
          </a:xfrm>
          <a:prstGeom prst="rect">
            <a:avLst/>
          </a:prstGeom>
          <a:noFill/>
        </p:spPr>
        <p:txBody>
          <a:bodyPr wrap="square" rtlCol="0">
            <a:spAutoFit/>
          </a:bodyPr>
          <a:lstStyle/>
          <a:p>
            <a:pPr algn="ctr"/>
            <a:r>
              <a:rPr lang="en-US" sz="3600" dirty="0" smtClean="0">
                <a:solidFill>
                  <a:srgbClr val="FF5969"/>
                </a:solidFill>
                <a:latin typeface="Tw Cen MT" panose="020B0602020104020603" pitchFamily="34" charset="0"/>
              </a:rPr>
              <a:t>INTRODUCTION ET PROBLEMATIQUE DE L’ETUDE</a:t>
            </a:r>
            <a:endParaRPr lang="en-US" sz="3600" dirty="0">
              <a:solidFill>
                <a:srgbClr val="FF5969"/>
              </a:solidFill>
              <a:latin typeface="Tw Cen MT" panose="020B0602020104020603" pitchFamily="34" charset="0"/>
            </a:endParaRPr>
          </a:p>
        </p:txBody>
      </p:sp>
      <p:grpSp>
        <p:nvGrpSpPr>
          <p:cNvPr id="19" name="Group 18">
            <a:extLst>
              <a:ext uri="{FF2B5EF4-FFF2-40B4-BE49-F238E27FC236}">
                <a16:creationId xmlns:a16="http://schemas.microsoft.com/office/drawing/2014/main" xmlns=""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xmlns=""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BE022673-C77C-4E8F-AF41-8B283703E87E}"/>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xmlns=""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xmlns=""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xmlns=""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xmlns=""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xmlns="" id="{3A728384-87ED-4E87-8F78-97EB653FDC67}"/>
                </a:ext>
              </a:extLst>
            </p:cNvPr>
            <p:cNvSpPr txBox="1"/>
            <p:nvPr/>
          </p:nvSpPr>
          <p:spPr>
            <a:xfrm rot="16200000">
              <a:off x="10293632" y="3181184"/>
              <a:ext cx="208760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xmlns=""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xmlns=""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xmlns=""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xmlns=""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93EC5869-A976-4328-A864-2BB04E7E7BFC}"/>
                </a:ext>
              </a:extLst>
            </p:cNvPr>
            <p:cNvSpPr txBox="1"/>
            <p:nvPr/>
          </p:nvSpPr>
          <p:spPr>
            <a:xfrm rot="16200000">
              <a:off x="9117129" y="3312721"/>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33" name="Picture 32">
              <a:extLst>
                <a:ext uri="{FF2B5EF4-FFF2-40B4-BE49-F238E27FC236}">
                  <a16:creationId xmlns:a16="http://schemas.microsoft.com/office/drawing/2014/main" xmlns=""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xmlns=""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xmlns=""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xmlns=""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xmlns="" id="{12F9D37B-DE70-4087-8A7F-BBA0BAF5B6CF}"/>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38" name="Picture 37">
              <a:extLst>
                <a:ext uri="{FF2B5EF4-FFF2-40B4-BE49-F238E27FC236}">
                  <a16:creationId xmlns:a16="http://schemas.microsoft.com/office/drawing/2014/main" xmlns=""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xmlns=""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xmlns=""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xmlns=""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xmlns=""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xmlns="" id="{0E895421-2372-4C7F-93D2-3B0353A6E7BD}"/>
                </a:ext>
              </a:extLst>
            </p:cNvPr>
            <p:cNvSpPr txBox="1"/>
            <p:nvPr/>
          </p:nvSpPr>
          <p:spPr>
            <a:xfrm rot="16200000">
              <a:off x="8001983" y="3223072"/>
              <a:ext cx="217138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44" name="Picture 43">
              <a:extLst>
                <a:ext uri="{FF2B5EF4-FFF2-40B4-BE49-F238E27FC236}">
                  <a16:creationId xmlns:a16="http://schemas.microsoft.com/office/drawing/2014/main" xmlns=""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xmlns="" id="{76789F00-2688-429D-926C-15F83152FDBE}"/>
              </a:ext>
            </a:extLst>
          </p:cNvPr>
          <p:cNvGrpSpPr/>
          <p:nvPr/>
        </p:nvGrpSpPr>
        <p:grpSpPr>
          <a:xfrm>
            <a:off x="-9345347" y="-1"/>
            <a:ext cx="10071868" cy="6858000"/>
            <a:chOff x="-9337032" y="-1"/>
            <a:chExt cx="10071868" cy="6858000"/>
          </a:xfrm>
        </p:grpSpPr>
        <p:sp>
          <p:nvSpPr>
            <p:cNvPr id="46" name="Rectangle 45">
              <a:extLst>
                <a:ext uri="{FF2B5EF4-FFF2-40B4-BE49-F238E27FC236}">
                  <a16:creationId xmlns:a16="http://schemas.microsoft.com/office/drawing/2014/main" xmlns=""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xmlns=""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xmlns="" id="{8A634BD7-1512-45B6-AFE4-1EEA636625CB}"/>
                </a:ext>
              </a:extLst>
            </p:cNvPr>
            <p:cNvSpPr txBox="1"/>
            <p:nvPr/>
          </p:nvSpPr>
          <p:spPr>
            <a:xfrm rot="16200000">
              <a:off x="-738260" y="3035720"/>
              <a:ext cx="1992086"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3600" b="1" dirty="0">
                <a:solidFill>
                  <a:srgbClr val="F0EEF0"/>
                </a:solidFill>
                <a:latin typeface="Tw Cen MT" panose="020B0602020104020603" pitchFamily="34" charset="0"/>
              </a:endParaRPr>
            </a:p>
          </p:txBody>
        </p:sp>
      </p:grpSp>
      <p:pic>
        <p:nvPicPr>
          <p:cNvPr id="1026" name="Picture 2" descr="https://media.giphy.com/media/xCAEuDpl09gc0/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66743" y="1399721"/>
            <a:ext cx="4325257" cy="27235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22335" y="1039748"/>
            <a:ext cx="6452728" cy="1015663"/>
          </a:xfrm>
          <a:prstGeom prst="rect">
            <a:avLst/>
          </a:prstGeom>
          <a:noFill/>
        </p:spPr>
        <p:txBody>
          <a:bodyPr wrap="none" rtlCol="0">
            <a:spAutoFit/>
          </a:bodyPr>
          <a:lstStyle/>
          <a:p>
            <a:r>
              <a:rPr lang="fr-FR" sz="2000" dirty="0">
                <a:latin typeface="Tw Cen MT" panose="020B0602020104020603" pitchFamily="34" charset="0"/>
              </a:rPr>
              <a:t>La digitalisation a pris naissance dans les </a:t>
            </a:r>
            <a:r>
              <a:rPr lang="fr-FR" sz="2000" dirty="0" smtClean="0">
                <a:latin typeface="Tw Cen MT" panose="020B0602020104020603" pitchFamily="34" charset="0"/>
              </a:rPr>
              <a:t>années</a:t>
            </a:r>
            <a:r>
              <a:rPr lang="fr-FR" sz="2000" b="1" dirty="0" smtClean="0">
                <a:latin typeface="Tw Cen MT" panose="020B0602020104020603" pitchFamily="34" charset="0"/>
              </a:rPr>
              <a:t>2000</a:t>
            </a:r>
            <a:r>
              <a:rPr lang="fr-FR" sz="2000" dirty="0">
                <a:latin typeface="Tw Cen MT" panose="020B0602020104020603" pitchFamily="34" charset="0"/>
              </a:rPr>
              <a:t>  </a:t>
            </a:r>
            <a:r>
              <a:rPr lang="fr-FR" sz="2000" dirty="0" smtClean="0">
                <a:latin typeface="Tw Cen MT" panose="020B0602020104020603" pitchFamily="34" charset="0"/>
              </a:rPr>
              <a:t>avec</a:t>
            </a:r>
          </a:p>
          <a:p>
            <a:r>
              <a:rPr lang="fr-FR" sz="2000" dirty="0" smtClean="0">
                <a:latin typeface="Tw Cen MT" panose="020B0602020104020603" pitchFamily="34" charset="0"/>
              </a:rPr>
              <a:t>l’apparition des ordinateurs performants </a:t>
            </a:r>
            <a:r>
              <a:rPr lang="fr-FR" sz="2000" dirty="0">
                <a:latin typeface="Tw Cen MT" panose="020B0602020104020603" pitchFamily="34" charset="0"/>
              </a:rPr>
              <a:t>et </a:t>
            </a:r>
            <a:r>
              <a:rPr lang="fr-FR" sz="2000" dirty="0" smtClean="0">
                <a:latin typeface="Tw Cen MT" panose="020B0602020104020603" pitchFamily="34" charset="0"/>
              </a:rPr>
              <a:t>d’Internet de haut</a:t>
            </a:r>
          </a:p>
          <a:p>
            <a:r>
              <a:rPr lang="fr-FR" sz="2000" dirty="0" smtClean="0">
                <a:latin typeface="Tw Cen MT" panose="020B0602020104020603" pitchFamily="34" charset="0"/>
              </a:rPr>
              <a:t>débits.</a:t>
            </a:r>
            <a:endParaRPr lang="fr-FR" sz="2000" dirty="0">
              <a:latin typeface="Tw Cen MT" panose="020B0602020104020603" pitchFamily="34" charset="0"/>
            </a:endParaRPr>
          </a:p>
        </p:txBody>
      </p:sp>
      <p:pic>
        <p:nvPicPr>
          <p:cNvPr id="1028" name="Picture 4" descr="What Social Media Platforms Should My Small Business Be Usin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79455" y="2212563"/>
            <a:ext cx="4155886" cy="170542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152733" y="4843053"/>
            <a:ext cx="9299021" cy="2215991"/>
          </a:xfrm>
          <a:prstGeom prst="rect">
            <a:avLst/>
          </a:prstGeom>
          <a:noFill/>
        </p:spPr>
        <p:txBody>
          <a:bodyPr wrap="none" rtlCol="0">
            <a:spAutoFit/>
          </a:bodyPr>
          <a:lstStyle/>
          <a:p>
            <a:r>
              <a:rPr lang="fr-FR" dirty="0" smtClean="0"/>
              <a:t>         </a:t>
            </a:r>
            <a:r>
              <a:rPr lang="fr-FR" sz="2000" dirty="0" smtClean="0">
                <a:latin typeface="Tw Cen MT" panose="020B0602020104020603" pitchFamily="34" charset="0"/>
              </a:rPr>
              <a:t>Il devient inévitable pour </a:t>
            </a:r>
            <a:r>
              <a:rPr lang="fr-FR" sz="2000" dirty="0">
                <a:latin typeface="Tw Cen MT" panose="020B0602020104020603" pitchFamily="34" charset="0"/>
              </a:rPr>
              <a:t>les scientifiques sociaux et les informaticiens de profiter de </a:t>
            </a:r>
            <a:endParaRPr lang="fr-FR" sz="2000" dirty="0" smtClean="0">
              <a:latin typeface="Tw Cen MT" panose="020B0602020104020603" pitchFamily="34" charset="0"/>
            </a:endParaRPr>
          </a:p>
          <a:p>
            <a:r>
              <a:rPr lang="fr-FR" sz="2000" dirty="0" smtClean="0">
                <a:latin typeface="Tw Cen MT" panose="020B0602020104020603" pitchFamily="34" charset="0"/>
              </a:rPr>
              <a:t>cet usage</a:t>
            </a:r>
          </a:p>
          <a:p>
            <a:r>
              <a:rPr lang="fr-FR" sz="2000" dirty="0" smtClean="0">
                <a:latin typeface="Tw Cen MT" panose="020B0602020104020603" pitchFamily="34" charset="0"/>
              </a:rPr>
              <a:t> </a:t>
            </a:r>
          </a:p>
          <a:p>
            <a:r>
              <a:rPr lang="fr-FR" sz="2000" dirty="0" smtClean="0">
                <a:latin typeface="Tw Cen MT" panose="020B0602020104020603" pitchFamily="34" charset="0"/>
              </a:rPr>
              <a:t>        Décrire </a:t>
            </a:r>
            <a:r>
              <a:rPr lang="fr-FR" sz="2000" dirty="0">
                <a:latin typeface="Tw Cen MT" panose="020B0602020104020603" pitchFamily="34" charset="0"/>
              </a:rPr>
              <a:t>et prédire des événements grâce à l'informatique.</a:t>
            </a:r>
          </a:p>
          <a:p>
            <a:endParaRPr lang="fr-FR" sz="2000" dirty="0">
              <a:latin typeface="Tw Cen MT" panose="020B0602020104020603" pitchFamily="34" charset="0"/>
            </a:endParaRPr>
          </a:p>
          <a:p>
            <a:r>
              <a:rPr lang="fr-FR" sz="2000" dirty="0" smtClean="0">
                <a:latin typeface="Tw Cen MT" panose="020B0602020104020603" pitchFamily="34" charset="0"/>
              </a:rPr>
              <a:t>         Le </a:t>
            </a:r>
            <a:r>
              <a:rPr lang="fr-FR" sz="2000" dirty="0">
                <a:latin typeface="Tw Cen MT" panose="020B0602020104020603" pitchFamily="34" charset="0"/>
              </a:rPr>
              <a:t>traitement du langage naturel (NLP ou TNL)</a:t>
            </a:r>
          </a:p>
          <a:p>
            <a:endParaRPr lang="fr-FR" dirty="0"/>
          </a:p>
        </p:txBody>
      </p:sp>
      <p:pic>
        <p:nvPicPr>
          <p:cNvPr id="1032" name="Picture 8" descr="animated gif on Tumbl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222667" y="4843053"/>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animated gif on Tumbl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202650" y="5740260"/>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nimated gif on Tumbl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179455" y="6347821"/>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258586"/>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 calcmode="lin" valueType="num">
                                      <p:cBhvr>
                                        <p:cTn id="7"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53" presetClass="entr" presetSubtype="16" fill="hold" nodeType="withEffect">
                                  <p:stCondLst>
                                    <p:cond delay="0"/>
                                  </p:stCondLst>
                                  <p:childTnLst>
                                    <p:set>
                                      <p:cBhvr>
                                        <p:cTn id="39" dur="1" fill="hold">
                                          <p:stCondLst>
                                            <p:cond delay="0"/>
                                          </p:stCondLst>
                                        </p:cTn>
                                        <p:tgtEl>
                                          <p:spTgt spid="1032"/>
                                        </p:tgtEl>
                                        <p:attrNameLst>
                                          <p:attrName>style.visibility</p:attrName>
                                        </p:attrNameLst>
                                      </p:cBhvr>
                                      <p:to>
                                        <p:strVal val="visible"/>
                                      </p:to>
                                    </p:set>
                                    <p:anim calcmode="lin" valueType="num">
                                      <p:cBhvr>
                                        <p:cTn id="40" dur="500" fill="hold"/>
                                        <p:tgtEl>
                                          <p:spTgt spid="1032"/>
                                        </p:tgtEl>
                                        <p:attrNameLst>
                                          <p:attrName>ppt_w</p:attrName>
                                        </p:attrNameLst>
                                      </p:cBhvr>
                                      <p:tavLst>
                                        <p:tav tm="0">
                                          <p:val>
                                            <p:fltVal val="0"/>
                                          </p:val>
                                        </p:tav>
                                        <p:tav tm="100000">
                                          <p:val>
                                            <p:strVal val="#ppt_w"/>
                                          </p:val>
                                        </p:tav>
                                      </p:tavLst>
                                    </p:anim>
                                    <p:anim calcmode="lin" valueType="num">
                                      <p:cBhvr>
                                        <p:cTn id="41" dur="500" fill="hold"/>
                                        <p:tgtEl>
                                          <p:spTgt spid="1032"/>
                                        </p:tgtEl>
                                        <p:attrNameLst>
                                          <p:attrName>ppt_h</p:attrName>
                                        </p:attrNameLst>
                                      </p:cBhvr>
                                      <p:tavLst>
                                        <p:tav tm="0">
                                          <p:val>
                                            <p:fltVal val="0"/>
                                          </p:val>
                                        </p:tav>
                                        <p:tav tm="100000">
                                          <p:val>
                                            <p:strVal val="#ppt_h"/>
                                          </p:val>
                                        </p:tav>
                                      </p:tavLst>
                                    </p:anim>
                                    <p:animEffect transition="in" filter="fade">
                                      <p:cBhvr>
                                        <p:cTn id="42" dur="500"/>
                                        <p:tgtEl>
                                          <p:spTgt spid="1032"/>
                                        </p:tgtEl>
                                      </p:cBhvr>
                                    </p:animEffect>
                                  </p:childTnLst>
                                </p:cTn>
                              </p:par>
                              <p:par>
                                <p:cTn id="43" presetID="53" presetClass="entr" presetSubtype="16"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par>
                                <p:cTn id="48" presetID="53" presetClass="entr" presetSubtype="16"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p:cTn id="50" dur="500" fill="hold"/>
                                        <p:tgtEl>
                                          <p:spTgt spid="53"/>
                                        </p:tgtEl>
                                        <p:attrNameLst>
                                          <p:attrName>ppt_w</p:attrName>
                                        </p:attrNameLst>
                                      </p:cBhvr>
                                      <p:tavLst>
                                        <p:tav tm="0">
                                          <p:val>
                                            <p:fltVal val="0"/>
                                          </p:val>
                                        </p:tav>
                                        <p:tav tm="100000">
                                          <p:val>
                                            <p:strVal val="#ppt_w"/>
                                          </p:val>
                                        </p:tav>
                                      </p:tavLst>
                                    </p:anim>
                                    <p:anim calcmode="lin" valueType="num">
                                      <p:cBhvr>
                                        <p:cTn id="51" dur="500" fill="hold"/>
                                        <p:tgtEl>
                                          <p:spTgt spid="53"/>
                                        </p:tgtEl>
                                        <p:attrNameLst>
                                          <p:attrName>ppt_h</p:attrName>
                                        </p:attrNameLst>
                                      </p:cBhvr>
                                      <p:tavLst>
                                        <p:tav tm="0">
                                          <p:val>
                                            <p:fltVal val="0"/>
                                          </p:val>
                                        </p:tav>
                                        <p:tav tm="100000">
                                          <p:val>
                                            <p:strVal val="#ppt_h"/>
                                          </p:val>
                                        </p:tav>
                                      </p:tavLst>
                                    </p:anim>
                                    <p:animEffect transition="in" filter="fade">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xmlns=""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xmlns=""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BE022673-C77C-4E8F-AF41-8B283703E87E}"/>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xmlns=""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xmlns=""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xmlns=""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xmlns=""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xmlns="" id="{3A728384-87ED-4E87-8F78-97EB653FDC67}"/>
                </a:ext>
              </a:extLst>
            </p:cNvPr>
            <p:cNvSpPr txBox="1"/>
            <p:nvPr/>
          </p:nvSpPr>
          <p:spPr>
            <a:xfrm rot="16200000">
              <a:off x="10293632" y="3181184"/>
              <a:ext cx="208760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28" name="Picture 27">
              <a:extLst>
                <a:ext uri="{FF2B5EF4-FFF2-40B4-BE49-F238E27FC236}">
                  <a16:creationId xmlns:a16="http://schemas.microsoft.com/office/drawing/2014/main" xmlns=""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xmlns=""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xmlns=""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xmlns=""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xmlns="" id="{93EC5869-A976-4328-A864-2BB04E7E7BFC}"/>
                </a:ext>
              </a:extLst>
            </p:cNvPr>
            <p:cNvSpPr txBox="1"/>
            <p:nvPr/>
          </p:nvSpPr>
          <p:spPr>
            <a:xfrm rot="16200000">
              <a:off x="9127417" y="3270432"/>
              <a:ext cx="2081737"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VISUALISATION</a:t>
              </a:r>
              <a:endParaRPr lang="en-US" sz="20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xmlns=""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xmlns=""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xmlns=""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xmlns=""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xmlns="" id="{12F9D37B-DE70-4087-8A7F-BBA0BAF5B6CF}"/>
                </a:ext>
              </a:extLst>
            </p:cNvPr>
            <p:cNvSpPr txBox="1"/>
            <p:nvPr/>
          </p:nvSpPr>
          <p:spPr>
            <a:xfrm rot="16200000">
              <a:off x="8802067" y="3294072"/>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38" name="Picture 37">
              <a:extLst>
                <a:ext uri="{FF2B5EF4-FFF2-40B4-BE49-F238E27FC236}">
                  <a16:creationId xmlns:a16="http://schemas.microsoft.com/office/drawing/2014/main" xmlns=""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xmlns=""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xmlns=""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xmlns=""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xmlns=""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xmlns=""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xmlns=""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xmlns=""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xmlns=""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2">
            <a:extLst>
              <a:ext uri="{FF2B5EF4-FFF2-40B4-BE49-F238E27FC236}">
                <a16:creationId xmlns:a16="http://schemas.microsoft.com/office/drawing/2014/main" xmlns="" id="{0E895421-2372-4C7F-93D2-3B0353A6E7BD}"/>
              </a:ext>
            </a:extLst>
          </p:cNvPr>
          <p:cNvSpPr txBox="1"/>
          <p:nvPr/>
        </p:nvSpPr>
        <p:spPr>
          <a:xfrm rot="16200000">
            <a:off x="-839027" y="3312717"/>
            <a:ext cx="2171380"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51" name="TextBox 36">
            <a:extLst>
              <a:ext uri="{FF2B5EF4-FFF2-40B4-BE49-F238E27FC236}">
                <a16:creationId xmlns:a16="http://schemas.microsoft.com/office/drawing/2014/main" xmlns="" id="{12F9D37B-DE70-4087-8A7F-BBA0BAF5B6CF}"/>
              </a:ext>
            </a:extLst>
          </p:cNvPr>
          <p:cNvSpPr txBox="1"/>
          <p:nvPr/>
        </p:nvSpPr>
        <p:spPr>
          <a:xfrm rot="16200000">
            <a:off x="-125762" y="3140184"/>
            <a:ext cx="2081738"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a:p>
            <a:pPr algn="ctr"/>
            <a:endParaRPr lang="en-US" sz="2000" b="1" dirty="0">
              <a:solidFill>
                <a:srgbClr val="F0EEF0"/>
              </a:solidFill>
              <a:latin typeface="Tw Cen MT" panose="020B0602020104020603" pitchFamily="34" charset="0"/>
            </a:endParaRPr>
          </a:p>
        </p:txBody>
      </p:sp>
      <p:sp>
        <p:nvSpPr>
          <p:cNvPr id="43" name="TextBox 49">
            <a:extLst>
              <a:ext uri="{FF2B5EF4-FFF2-40B4-BE49-F238E27FC236}">
                <a16:creationId xmlns:a16="http://schemas.microsoft.com/office/drawing/2014/main" xmlns="" id="{9EB0FD16-689C-476C-8309-C7173C257513}"/>
              </a:ext>
            </a:extLst>
          </p:cNvPr>
          <p:cNvSpPr txBox="1"/>
          <p:nvPr/>
        </p:nvSpPr>
        <p:spPr>
          <a:xfrm>
            <a:off x="3444925" y="0"/>
            <a:ext cx="8476757" cy="1200329"/>
          </a:xfrm>
          <a:prstGeom prst="rect">
            <a:avLst/>
          </a:prstGeom>
          <a:noFill/>
        </p:spPr>
        <p:txBody>
          <a:bodyPr wrap="square" rtlCol="0">
            <a:spAutoFit/>
          </a:bodyPr>
          <a:lstStyle/>
          <a:p>
            <a:pPr algn="ctr"/>
            <a:r>
              <a:rPr lang="en-US" sz="3600" dirty="0" smtClean="0">
                <a:solidFill>
                  <a:srgbClr val="FF5969"/>
                </a:solidFill>
                <a:latin typeface="Tw Cen MT" panose="020B0602020104020603" pitchFamily="34" charset="0"/>
              </a:rPr>
              <a:t>INTRODUCTION ET PROBLEMATIQUE DE L’ETUDE</a:t>
            </a:r>
            <a:endParaRPr lang="en-US" sz="3600" dirty="0">
              <a:solidFill>
                <a:srgbClr val="FF5969"/>
              </a:solidFill>
              <a:latin typeface="Tw Cen MT" panose="020B0602020104020603" pitchFamily="34" charset="0"/>
            </a:endParaRPr>
          </a:p>
        </p:txBody>
      </p:sp>
      <p:sp>
        <p:nvSpPr>
          <p:cNvPr id="2" name="ZoneTexte 1"/>
          <p:cNvSpPr txBox="1"/>
          <p:nvPr/>
        </p:nvSpPr>
        <p:spPr>
          <a:xfrm>
            <a:off x="3389216" y="2212581"/>
            <a:ext cx="8720032" cy="4062651"/>
          </a:xfrm>
          <a:prstGeom prst="rect">
            <a:avLst/>
          </a:prstGeom>
          <a:noFill/>
        </p:spPr>
        <p:txBody>
          <a:bodyPr wrap="square" rtlCol="0">
            <a:spAutoFit/>
          </a:bodyPr>
          <a:lstStyle/>
          <a:p>
            <a:pPr>
              <a:lnSpc>
                <a:spcPct val="150000"/>
              </a:lnSpc>
            </a:pPr>
            <a:r>
              <a:rPr lang="fr-FR" sz="2000" dirty="0" smtClean="0">
                <a:latin typeface="Tw Cen MT" panose="020B0602020104020603" pitchFamily="34" charset="0"/>
              </a:rPr>
              <a:t>Modèles de classification</a:t>
            </a:r>
          </a:p>
          <a:p>
            <a:pPr>
              <a:lnSpc>
                <a:spcPct val="150000"/>
              </a:lnSpc>
            </a:pPr>
            <a:r>
              <a:rPr lang="fr-FR" sz="2000" dirty="0" smtClean="0">
                <a:latin typeface="Tw Cen MT" panose="020B0602020104020603" pitchFamily="34" charset="0"/>
              </a:rPr>
              <a:t>Techniques de prétraitement </a:t>
            </a:r>
          </a:p>
          <a:p>
            <a:pPr>
              <a:lnSpc>
                <a:spcPct val="150000"/>
              </a:lnSpc>
            </a:pPr>
            <a:r>
              <a:rPr lang="fr-FR" sz="2000" dirty="0" smtClean="0">
                <a:latin typeface="Tw Cen MT" panose="020B0602020104020603" pitchFamily="34" charset="0"/>
              </a:rPr>
              <a:t>Méthode d'extraction de caractéristiques </a:t>
            </a:r>
          </a:p>
          <a:p>
            <a:pPr>
              <a:lnSpc>
                <a:spcPct val="150000"/>
              </a:lnSpc>
            </a:pPr>
            <a:r>
              <a:rPr lang="fr-FR" sz="2000" dirty="0" smtClean="0">
                <a:latin typeface="Tw Cen MT" panose="020B0602020104020603" pitchFamily="34" charset="0"/>
              </a:rPr>
              <a:t>TF-IDF (</a:t>
            </a:r>
            <a:r>
              <a:rPr lang="fr-FR" sz="2000" dirty="0" err="1" smtClean="0">
                <a:latin typeface="Tw Cen MT" panose="020B0602020104020603" pitchFamily="34" charset="0"/>
              </a:rPr>
              <a:t>Term</a:t>
            </a:r>
            <a:r>
              <a:rPr lang="fr-FR" sz="2000" dirty="0" smtClean="0">
                <a:latin typeface="Tw Cen MT" panose="020B0602020104020603" pitchFamily="34" charset="0"/>
              </a:rPr>
              <a:t> </a:t>
            </a:r>
            <a:r>
              <a:rPr lang="fr-FR" sz="2000" dirty="0" err="1" smtClean="0">
                <a:latin typeface="Tw Cen MT" panose="020B0602020104020603" pitchFamily="34" charset="0"/>
              </a:rPr>
              <a:t>Frequency</a:t>
            </a:r>
            <a:r>
              <a:rPr lang="fr-FR" sz="2000" dirty="0" smtClean="0">
                <a:latin typeface="Tw Cen MT" panose="020B0602020104020603" pitchFamily="34" charset="0"/>
              </a:rPr>
              <a:t>-Inverse Document </a:t>
            </a:r>
            <a:r>
              <a:rPr lang="fr-FR" sz="2000" dirty="0" err="1" smtClean="0">
                <a:latin typeface="Tw Cen MT" panose="020B0602020104020603" pitchFamily="34" charset="0"/>
              </a:rPr>
              <a:t>Frequency</a:t>
            </a:r>
            <a:r>
              <a:rPr lang="fr-FR" sz="2000" dirty="0" smtClean="0">
                <a:latin typeface="Tw Cen MT" panose="020B0602020104020603" pitchFamily="34" charset="0"/>
              </a:rPr>
              <a:t>)</a:t>
            </a:r>
          </a:p>
          <a:p>
            <a:pPr>
              <a:lnSpc>
                <a:spcPct val="150000"/>
              </a:lnSpc>
            </a:pPr>
            <a:r>
              <a:rPr lang="fr-FR" sz="2000" dirty="0" smtClean="0">
                <a:latin typeface="Tw Cen MT" panose="020B0602020104020603" pitchFamily="34" charset="0"/>
              </a:rPr>
              <a:t>Comparaison des algorithmes de classification (SVC, </a:t>
            </a:r>
            <a:r>
              <a:rPr lang="fr-FR" sz="2000" dirty="0" err="1" smtClean="0">
                <a:latin typeface="Tw Cen MT" panose="020B0602020104020603" pitchFamily="34" charset="0"/>
              </a:rPr>
              <a:t>MultinomialNB</a:t>
            </a:r>
            <a:r>
              <a:rPr lang="fr-FR" sz="2000" dirty="0" smtClean="0">
                <a:latin typeface="Tw Cen MT" panose="020B0602020104020603" pitchFamily="34" charset="0"/>
              </a:rPr>
              <a:t>, </a:t>
            </a:r>
            <a:r>
              <a:rPr lang="fr-FR" sz="2000" dirty="0" err="1" smtClean="0">
                <a:latin typeface="Tw Cen MT" panose="020B0602020104020603" pitchFamily="34" charset="0"/>
              </a:rPr>
              <a:t>LogisticR</a:t>
            </a:r>
            <a:r>
              <a:rPr lang="fr-FR" sz="2000" dirty="0" smtClean="0">
                <a:latin typeface="Tw Cen MT" panose="020B0602020104020603" pitchFamily="34" charset="0"/>
              </a:rPr>
              <a:t>, </a:t>
            </a:r>
            <a:r>
              <a:rPr lang="fr-FR" sz="2000" dirty="0" err="1" smtClean="0">
                <a:latin typeface="Tw Cen MT" panose="020B0602020104020603" pitchFamily="34" charset="0"/>
              </a:rPr>
              <a:t>XGBClassifier</a:t>
            </a:r>
            <a:r>
              <a:rPr lang="fr-FR" sz="2000" dirty="0" smtClean="0">
                <a:latin typeface="Tw Cen MT" panose="020B0602020104020603" pitchFamily="34" charset="0"/>
              </a:rPr>
              <a:t>, </a:t>
            </a:r>
            <a:r>
              <a:rPr lang="fr-FR" sz="2000" dirty="0" err="1" smtClean="0">
                <a:latin typeface="Tw Cen MT" panose="020B0602020104020603" pitchFamily="34" charset="0"/>
              </a:rPr>
              <a:t>RandomForest</a:t>
            </a:r>
            <a:r>
              <a:rPr lang="fr-FR" sz="2000" dirty="0" smtClean="0">
                <a:latin typeface="Tw Cen MT" panose="020B0602020104020603" pitchFamily="34" charset="0"/>
              </a:rPr>
              <a:t>, </a:t>
            </a:r>
            <a:r>
              <a:rPr lang="fr-FR" sz="2000" dirty="0" err="1" smtClean="0">
                <a:latin typeface="Tw Cen MT" panose="020B0602020104020603" pitchFamily="34" charset="0"/>
              </a:rPr>
              <a:t>DecisionTreeClassifier</a:t>
            </a:r>
            <a:r>
              <a:rPr lang="fr-FR" sz="2000" dirty="0" smtClean="0">
                <a:latin typeface="Tw Cen MT" panose="020B0602020104020603" pitchFamily="34" charset="0"/>
              </a:rPr>
              <a:t>, </a:t>
            </a:r>
            <a:r>
              <a:rPr lang="fr-FR" sz="2000" dirty="0" err="1" smtClean="0">
                <a:latin typeface="Tw Cen MT" panose="020B0602020104020603" pitchFamily="34" charset="0"/>
              </a:rPr>
              <a:t>KNeighborsClas</a:t>
            </a:r>
            <a:r>
              <a:rPr lang="fr-FR" sz="2000" dirty="0" smtClean="0">
                <a:latin typeface="Tw Cen MT" panose="020B0602020104020603" pitchFamily="34" charset="0"/>
              </a:rPr>
              <a:t>) selon leurs scores f1,</a:t>
            </a:r>
          </a:p>
          <a:p>
            <a:pPr>
              <a:lnSpc>
                <a:spcPct val="150000"/>
              </a:lnSpc>
            </a:pPr>
            <a:r>
              <a:rPr lang="fr-FR" sz="2000" dirty="0" smtClean="0">
                <a:latin typeface="Tw Cen MT" panose="020B0602020104020603" pitchFamily="34" charset="0"/>
              </a:rPr>
              <a:t>leur précision d'entraînement et leur précision de test</a:t>
            </a:r>
          </a:p>
          <a:p>
            <a:endParaRPr lang="fr-FR" dirty="0"/>
          </a:p>
        </p:txBody>
      </p:sp>
      <p:sp>
        <p:nvSpPr>
          <p:cNvPr id="3" name="ZoneTexte 2"/>
          <p:cNvSpPr txBox="1"/>
          <p:nvPr/>
        </p:nvSpPr>
        <p:spPr>
          <a:xfrm>
            <a:off x="5245642" y="1111675"/>
            <a:ext cx="4934857" cy="1015663"/>
          </a:xfrm>
          <a:prstGeom prst="rect">
            <a:avLst/>
          </a:prstGeom>
          <a:solidFill>
            <a:srgbClr val="FF5969"/>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sz="2000" b="1" dirty="0" smtClean="0">
                <a:latin typeface="Tw Cen MT" panose="020B0602020104020603" pitchFamily="34" charset="0"/>
              </a:rPr>
              <a:t>Analyse des tweets contenant des mots-clés liés aux catastrophes </a:t>
            </a:r>
          </a:p>
          <a:p>
            <a:endParaRPr lang="fr-FR" sz="2000" dirty="0"/>
          </a:p>
        </p:txBody>
      </p:sp>
    </p:spTree>
    <p:extLst>
      <p:ext uri="{BB962C8B-B14F-4D97-AF65-F5344CB8AC3E}">
        <p14:creationId xmlns:p14="http://schemas.microsoft.com/office/powerpoint/2010/main" val="275305007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500"/>
                            </p:stCondLst>
                            <p:childTnLst>
                              <p:par>
                                <p:cTn id="16" presetID="26" presetClass="emph" presetSubtype="0" repeatCount="indefinite" fill="hold" grpId="0" nodeType="after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par>
                                <p:cTn id="19" presetID="53" presetClass="entr" presetSubtype="16" fill="hold" grpId="0" nodeType="withEffect">
                                  <p:stCondLst>
                                    <p:cond delay="150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p:bldP spid="3" grpId="0" animBg="1"/>
      <p:bldP spid="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66ACF4C-6F8C-46FC-8362-2E05C90EEAFA}"/>
              </a:ext>
            </a:extLst>
          </p:cNvPr>
          <p:cNvGrpSpPr/>
          <p:nvPr/>
        </p:nvGrpSpPr>
        <p:grpSpPr>
          <a:xfrm>
            <a:off x="-264658" y="59788"/>
            <a:ext cx="12482920" cy="6858000"/>
            <a:chOff x="-290920" y="0"/>
            <a:chExt cx="12482920" cy="6858000"/>
          </a:xfrm>
        </p:grpSpPr>
        <p:sp>
          <p:nvSpPr>
            <p:cNvPr id="51" name="Rectangle 50">
              <a:extLst>
                <a:ext uri="{FF2B5EF4-FFF2-40B4-BE49-F238E27FC236}">
                  <a16:creationId xmlns:a16="http://schemas.microsoft.com/office/drawing/2014/main" xmlns=""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7F4373C1-3934-47C3-8F36-E2FB2615CA87}"/>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150C247F-7990-4945-869D-5E2A900F477F}"/>
              </a:ext>
            </a:extLst>
          </p:cNvPr>
          <p:cNvGrpSpPr/>
          <p:nvPr/>
        </p:nvGrpSpPr>
        <p:grpSpPr>
          <a:xfrm>
            <a:off x="-8798784" y="0"/>
            <a:ext cx="11447501" cy="6858000"/>
            <a:chOff x="213096" y="0"/>
            <a:chExt cx="11447501" cy="6858000"/>
          </a:xfrm>
        </p:grpSpPr>
        <p:sp>
          <p:nvSpPr>
            <p:cNvPr id="56" name="Rectangle 55">
              <a:extLst>
                <a:ext uri="{FF2B5EF4-FFF2-40B4-BE49-F238E27FC236}">
                  <a16:creationId xmlns:a16="http://schemas.microsoft.com/office/drawing/2014/main" xmlns=""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CD6BDC4B-8313-4203-9F42-C28AC214EB64}"/>
                </a:ext>
              </a:extLst>
            </p:cNvPr>
            <p:cNvSpPr txBox="1"/>
            <p:nvPr/>
          </p:nvSpPr>
          <p:spPr>
            <a:xfrm rot="16200000">
              <a:off x="10156975" y="3317842"/>
              <a:ext cx="2360917"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 DE DONNEES</a:t>
              </a:r>
              <a:endParaRPr lang="en-US" sz="20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xmlns=""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32DF4D80-460D-4455-B80A-3BC0C6A12DA2}"/>
                </a:ext>
              </a:extLst>
            </p:cNvPr>
            <p:cNvSpPr txBox="1"/>
            <p:nvPr/>
          </p:nvSpPr>
          <p:spPr>
            <a:xfrm rot="16200000">
              <a:off x="8958271" y="3346581"/>
              <a:ext cx="238787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a:t>
              </a:r>
              <a:r>
                <a:rPr lang="en-US" sz="2000" b="1" dirty="0">
                  <a:solidFill>
                    <a:srgbClr val="F0EEF0"/>
                  </a:solidFill>
                  <a:latin typeface="Tw Cen MT" panose="020B0602020104020603" pitchFamily="34" charset="0"/>
                </a:rPr>
                <a:t>DONNEES</a:t>
              </a:r>
            </a:p>
          </p:txBody>
        </p:sp>
        <p:pic>
          <p:nvPicPr>
            <p:cNvPr id="64" name="Picture 63">
              <a:extLst>
                <a:ext uri="{FF2B5EF4-FFF2-40B4-BE49-F238E27FC236}">
                  <a16:creationId xmlns:a16="http://schemas.microsoft.com/office/drawing/2014/main" xmlns="" id="{7AB39DAF-3109-4CEA-BD1D-C123179FF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8070AD46-78F1-4169-9AE3-EDECC43BD39B}"/>
                </a:ext>
              </a:extLst>
            </p:cNvPr>
            <p:cNvSpPr txBox="1"/>
            <p:nvPr/>
          </p:nvSpPr>
          <p:spPr>
            <a:xfrm rot="16200000">
              <a:off x="8746452" y="3312717"/>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PREPROCESING</a:t>
              </a:r>
              <a:endParaRPr lang="en-US" sz="20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xmlns="" id="{22B026A5-B1AC-46D4-AE84-DF77E5A29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7795C74-0308-4781-BEE6-B62AE6D17152}"/>
                </a:ext>
              </a:extLst>
            </p:cNvPr>
            <p:cNvSpPr txBox="1"/>
            <p:nvPr/>
          </p:nvSpPr>
          <p:spPr>
            <a:xfrm rot="16200000">
              <a:off x="8049742" y="3270831"/>
              <a:ext cx="2075862"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MODELES TESTES</a:t>
              </a:r>
              <a:endParaRPr lang="en-US" sz="20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xmlns="" id="{45C46027-B464-4ADA-A3B8-14FF4471BA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ZoneTexte 38"/>
          <p:cNvSpPr txBox="1"/>
          <p:nvPr/>
        </p:nvSpPr>
        <p:spPr>
          <a:xfrm>
            <a:off x="3245015" y="0"/>
            <a:ext cx="7697772" cy="584775"/>
          </a:xfrm>
          <a:prstGeom prst="rect">
            <a:avLst/>
          </a:prstGeom>
          <a:solidFill>
            <a:srgbClr val="FF5969"/>
          </a:solidFill>
        </p:spPr>
        <p:txBody>
          <a:bodyPr wrap="square" rtlCol="0">
            <a:spAutoFit/>
          </a:bodyPr>
          <a:lstStyle/>
          <a:p>
            <a:pPr algn="ctr"/>
            <a:r>
              <a:rPr lang="fr-FR" sz="3200" dirty="0" smtClean="0">
                <a:solidFill>
                  <a:schemeClr val="bg1"/>
                </a:solidFill>
                <a:latin typeface="Tw Cen MT" panose="020B0602020104020603" pitchFamily="34" charset="0"/>
              </a:rPr>
              <a:t>PLAN</a:t>
            </a:r>
            <a:endParaRPr lang="fr-FR" sz="3200" dirty="0">
              <a:solidFill>
                <a:schemeClr val="bg1"/>
              </a:solidFill>
              <a:latin typeface="Tw Cen MT" panose="020B0602020104020603" pitchFamily="34" charset="0"/>
            </a:endParaRPr>
          </a:p>
        </p:txBody>
      </p:sp>
      <p:grpSp>
        <p:nvGrpSpPr>
          <p:cNvPr id="33" name="Groupe 32">
            <a:extLst>
              <a:ext uri="{FF2B5EF4-FFF2-40B4-BE49-F238E27FC236}">
                <a16:creationId xmlns:a16="http://schemas.microsoft.com/office/drawing/2014/main" xmlns="" id="{9C5A687A-BA92-4679-9DB9-B6DE5E155C03}"/>
              </a:ext>
            </a:extLst>
          </p:cNvPr>
          <p:cNvGrpSpPr/>
          <p:nvPr/>
        </p:nvGrpSpPr>
        <p:grpSpPr>
          <a:xfrm>
            <a:off x="2451059" y="2826382"/>
            <a:ext cx="2571303" cy="1342971"/>
            <a:chOff x="2894935" y="2866528"/>
            <a:chExt cx="2571303" cy="1342971"/>
          </a:xfrm>
          <a:solidFill>
            <a:schemeClr val="accent5">
              <a:lumMod val="60000"/>
              <a:lumOff val="40000"/>
            </a:schemeClr>
          </a:solidFill>
        </p:grpSpPr>
        <p:sp>
          <p:nvSpPr>
            <p:cNvPr id="34" name="Triangle isocèle 4">
              <a:extLst>
                <a:ext uri="{FF2B5EF4-FFF2-40B4-BE49-F238E27FC236}">
                  <a16:creationId xmlns:a16="http://schemas.microsoft.com/office/drawing/2014/main" xmlns="" id="{8AC88EA1-9EFA-493D-AF01-74C837B80525}"/>
                </a:ext>
              </a:extLst>
            </p:cNvPr>
            <p:cNvSpPr/>
            <p:nvPr/>
          </p:nvSpPr>
          <p:spPr>
            <a:xfrm rot="2819571">
              <a:off x="4558664" y="2288888"/>
              <a:ext cx="329933" cy="1485214"/>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grp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5" name="Triangle isocèle 5">
              <a:extLst>
                <a:ext uri="{FF2B5EF4-FFF2-40B4-BE49-F238E27FC236}">
                  <a16:creationId xmlns:a16="http://schemas.microsoft.com/office/drawing/2014/main" xmlns="" id="{27FA7F0A-E6B5-47F8-81A4-95DF356DDC05}"/>
                </a:ext>
              </a:extLst>
            </p:cNvPr>
            <p:cNvSpPr/>
            <p:nvPr/>
          </p:nvSpPr>
          <p:spPr>
            <a:xfrm rot="13619596">
              <a:off x="3472575" y="3301926"/>
              <a:ext cx="329933" cy="1485214"/>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Ellipse 6">
              <a:extLst>
                <a:ext uri="{FF2B5EF4-FFF2-40B4-BE49-F238E27FC236}">
                  <a16:creationId xmlns:a16="http://schemas.microsoft.com/office/drawing/2014/main" xmlns="" id="{0861D6E6-D8EE-426D-841B-74967F38C79F}"/>
                </a:ext>
              </a:extLst>
            </p:cNvPr>
            <p:cNvSpPr/>
            <p:nvPr/>
          </p:nvSpPr>
          <p:spPr>
            <a:xfrm rot="19019575">
              <a:off x="3909921" y="3361621"/>
              <a:ext cx="461579" cy="4271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p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37" name="Ellipse 7">
            <a:extLst>
              <a:ext uri="{FF2B5EF4-FFF2-40B4-BE49-F238E27FC236}">
                <a16:creationId xmlns:a16="http://schemas.microsoft.com/office/drawing/2014/main" xmlns="" id="{9D413886-9832-4ED0-8700-D3FB1AB561A9}"/>
              </a:ext>
            </a:extLst>
          </p:cNvPr>
          <p:cNvSpPr/>
          <p:nvPr/>
        </p:nvSpPr>
        <p:spPr>
          <a:xfrm>
            <a:off x="5543176" y="1941148"/>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2CBBE"/>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Ellipse 8">
            <a:extLst>
              <a:ext uri="{FF2B5EF4-FFF2-40B4-BE49-F238E27FC236}">
                <a16:creationId xmlns:a16="http://schemas.microsoft.com/office/drawing/2014/main" xmlns="" id="{686BA535-2B7D-4EC4-B643-77A367EBDCDE}"/>
              </a:ext>
            </a:extLst>
          </p:cNvPr>
          <p:cNvSpPr/>
          <p:nvPr/>
        </p:nvSpPr>
        <p:spPr>
          <a:xfrm>
            <a:off x="5543176" y="2722274"/>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EC63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Ellipse 9">
            <a:extLst>
              <a:ext uri="{FF2B5EF4-FFF2-40B4-BE49-F238E27FC236}">
                <a16:creationId xmlns:a16="http://schemas.microsoft.com/office/drawing/2014/main" xmlns="" id="{CC89FF0A-1B47-4F73-A299-D456C77A3614}"/>
              </a:ext>
            </a:extLst>
          </p:cNvPr>
          <p:cNvSpPr/>
          <p:nvPr/>
        </p:nvSpPr>
        <p:spPr>
          <a:xfrm>
            <a:off x="5543167" y="3497868"/>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D7373"/>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Ellipse 10">
            <a:extLst>
              <a:ext uri="{FF2B5EF4-FFF2-40B4-BE49-F238E27FC236}">
                <a16:creationId xmlns:a16="http://schemas.microsoft.com/office/drawing/2014/main" xmlns="" id="{8A3ED873-032E-44E9-9F8C-62CB384B86E6}"/>
              </a:ext>
            </a:extLst>
          </p:cNvPr>
          <p:cNvSpPr/>
          <p:nvPr/>
        </p:nvSpPr>
        <p:spPr>
          <a:xfrm>
            <a:off x="5543167" y="4425871"/>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92D05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2" name="ZoneTexte 41">
            <a:extLst>
              <a:ext uri="{FF2B5EF4-FFF2-40B4-BE49-F238E27FC236}">
                <a16:creationId xmlns:a16="http://schemas.microsoft.com/office/drawing/2014/main" xmlns="" id="{6BEF2743-7B36-4C48-B41E-31AEC8EEF76C}"/>
              </a:ext>
            </a:extLst>
          </p:cNvPr>
          <p:cNvSpPr txBox="1"/>
          <p:nvPr/>
        </p:nvSpPr>
        <p:spPr>
          <a:xfrm>
            <a:off x="6345372" y="1941148"/>
            <a:ext cx="5200298" cy="369332"/>
          </a:xfrm>
          <a:prstGeom prst="rect">
            <a:avLst/>
          </a:prstGeom>
          <a:solidFill>
            <a:srgbClr val="52CBBE"/>
          </a:solidFill>
          <a:ln cap="flat">
            <a:noFill/>
          </a:ln>
        </p:spPr>
        <p:txBody>
          <a:bodyPr vert="horz" wrap="square" lIns="91440" tIns="45720" rIns="91440" bIns="45720" anchor="t" anchorCtr="0" compatLnSpc="1">
            <a:spAutoFit/>
          </a:bodyPr>
          <a:lstStyle/>
          <a:p>
            <a:pPr lvl="0"/>
            <a:r>
              <a:rPr lang="fr-FR" dirty="0" smtClean="0">
                <a:solidFill>
                  <a:schemeClr val="bg1"/>
                </a:solidFill>
                <a:latin typeface="Tw Cen MT" panose="020B0602020104020603" pitchFamily="34" charset="0"/>
              </a:rPr>
              <a:t>I. LE </a:t>
            </a:r>
            <a:r>
              <a:rPr lang="fr-FR" dirty="0">
                <a:solidFill>
                  <a:schemeClr val="bg1"/>
                </a:solidFill>
                <a:latin typeface="Tw Cen MT" panose="020B0602020104020603" pitchFamily="34" charset="0"/>
              </a:rPr>
              <a:t>JEU DE DONNEES</a:t>
            </a:r>
          </a:p>
        </p:txBody>
      </p:sp>
      <p:sp>
        <p:nvSpPr>
          <p:cNvPr id="43" name="ZoneTexte 42">
            <a:extLst>
              <a:ext uri="{FF2B5EF4-FFF2-40B4-BE49-F238E27FC236}">
                <a16:creationId xmlns:a16="http://schemas.microsoft.com/office/drawing/2014/main" xmlns="" id="{AD4C985D-94BF-4194-90CF-D1D3613223DF}"/>
              </a:ext>
            </a:extLst>
          </p:cNvPr>
          <p:cNvSpPr txBox="1"/>
          <p:nvPr/>
        </p:nvSpPr>
        <p:spPr>
          <a:xfrm>
            <a:off x="6398378" y="2713651"/>
            <a:ext cx="4625221" cy="400110"/>
          </a:xfrm>
          <a:prstGeom prst="rect">
            <a:avLst/>
          </a:prstGeom>
          <a:solidFill>
            <a:srgbClr val="FEC630"/>
          </a:solidFill>
          <a:ln cap="flat">
            <a:noFill/>
          </a:ln>
        </p:spPr>
        <p:txBody>
          <a:bodyPr vert="horz" wrap="square" lIns="91440" tIns="45720" rIns="91440" bIns="45720" anchor="t" anchorCtr="0" compatLnSpc="1">
            <a:spAutoFit/>
          </a:bodyPr>
          <a:lstStyle/>
          <a:p>
            <a:pPr lvl="0"/>
            <a:r>
              <a:rPr lang="fr-FR" sz="2000" dirty="0">
                <a:solidFill>
                  <a:schemeClr val="bg1"/>
                </a:solidFill>
                <a:latin typeface="Tw Cen MT" panose="020B0602020104020603" pitchFamily="34" charset="0"/>
              </a:rPr>
              <a:t>II. </a:t>
            </a:r>
            <a:r>
              <a:rPr lang="fr-FR" sz="2000" dirty="0" smtClean="0">
                <a:solidFill>
                  <a:schemeClr val="bg1"/>
                </a:solidFill>
                <a:latin typeface="Tw Cen MT" panose="020B0602020104020603" pitchFamily="34" charset="0"/>
              </a:rPr>
              <a:t>VISUALISATION</a:t>
            </a:r>
            <a:endParaRPr lang="fr-FR" sz="2000" dirty="0">
              <a:solidFill>
                <a:schemeClr val="bg1"/>
              </a:solidFill>
              <a:latin typeface="Tw Cen MT" panose="020B0602020104020603" pitchFamily="34" charset="0"/>
            </a:endParaRPr>
          </a:p>
        </p:txBody>
      </p:sp>
      <p:sp>
        <p:nvSpPr>
          <p:cNvPr id="44" name="ZoneTexte 43">
            <a:extLst>
              <a:ext uri="{FF2B5EF4-FFF2-40B4-BE49-F238E27FC236}">
                <a16:creationId xmlns:a16="http://schemas.microsoft.com/office/drawing/2014/main" xmlns="" id="{D0DBDFBD-DCB7-47BA-AC43-D1A583B67CB0}"/>
              </a:ext>
            </a:extLst>
          </p:cNvPr>
          <p:cNvSpPr txBox="1"/>
          <p:nvPr/>
        </p:nvSpPr>
        <p:spPr>
          <a:xfrm>
            <a:off x="6418053" y="3488788"/>
            <a:ext cx="4605538" cy="707886"/>
          </a:xfrm>
          <a:prstGeom prst="rect">
            <a:avLst/>
          </a:prstGeom>
          <a:solidFill>
            <a:srgbClr val="5D7373"/>
          </a:solidFill>
          <a:ln cap="flat">
            <a:noFill/>
          </a:ln>
        </p:spPr>
        <p:txBody>
          <a:bodyPr vert="horz" wrap="square" lIns="91440" tIns="45720" rIns="91440" bIns="45720" anchor="t" anchorCtr="0" compatLnSpc="1">
            <a:spAutoFit/>
          </a:bodyPr>
          <a:lstStyle/>
          <a:p>
            <a:r>
              <a:rPr lang="fr-FR" sz="2000" dirty="0">
                <a:solidFill>
                  <a:schemeClr val="bg1"/>
                </a:solidFill>
                <a:latin typeface="Tw Cen MT" panose="020B0602020104020603" pitchFamily="34" charset="0"/>
              </a:rPr>
              <a:t>III. </a:t>
            </a:r>
            <a:r>
              <a:rPr lang="en-US" sz="2000" b="1" dirty="0">
                <a:solidFill>
                  <a:srgbClr val="F0EEF0"/>
                </a:solidFill>
                <a:latin typeface="Tw Cen MT" panose="020B0602020104020603" pitchFamily="34" charset="0"/>
              </a:rPr>
              <a:t>PREPROCESING</a:t>
            </a:r>
          </a:p>
          <a:p>
            <a:pPr lvl="0"/>
            <a:endParaRPr lang="fr-FR" sz="2000" dirty="0">
              <a:solidFill>
                <a:schemeClr val="bg1"/>
              </a:solidFill>
              <a:latin typeface="Tw Cen MT" panose="020B0602020104020603" pitchFamily="34" charset="0"/>
            </a:endParaRPr>
          </a:p>
        </p:txBody>
      </p:sp>
      <p:sp>
        <p:nvSpPr>
          <p:cNvPr id="45" name="ZoneTexte 44">
            <a:extLst>
              <a:ext uri="{FF2B5EF4-FFF2-40B4-BE49-F238E27FC236}">
                <a16:creationId xmlns:a16="http://schemas.microsoft.com/office/drawing/2014/main" xmlns="" id="{1811E5EF-D57A-4028-A7E0-1980EC88BA51}"/>
              </a:ext>
            </a:extLst>
          </p:cNvPr>
          <p:cNvSpPr txBox="1"/>
          <p:nvPr/>
        </p:nvSpPr>
        <p:spPr>
          <a:xfrm>
            <a:off x="6400792" y="4412576"/>
            <a:ext cx="4267208" cy="400110"/>
          </a:xfrm>
          <a:prstGeom prst="rect">
            <a:avLst/>
          </a:prstGeom>
          <a:solidFill>
            <a:srgbClr val="92D050"/>
          </a:solidFill>
          <a:ln cap="flat">
            <a:noFill/>
          </a:ln>
        </p:spPr>
        <p:txBody>
          <a:bodyPr vert="horz" wrap="square" lIns="91440" tIns="45720" rIns="91440" bIns="45720" anchor="t" anchorCtr="0" compatLnSpc="1">
            <a:spAutoFit/>
          </a:bodyPr>
          <a:lstStyle/>
          <a:p>
            <a:r>
              <a:rPr lang="fr-FR" sz="2000" dirty="0" smtClean="0">
                <a:solidFill>
                  <a:schemeClr val="bg1"/>
                </a:solidFill>
                <a:latin typeface="Tw Cen MT" panose="020B0602020104020603" pitchFamily="34" charset="0"/>
              </a:rPr>
              <a:t>IV. MODELES TESTES</a:t>
            </a:r>
            <a:endParaRPr lang="en-US" sz="2000" b="1" dirty="0">
              <a:solidFill>
                <a:srgbClr val="F0EEF0"/>
              </a:solidFill>
              <a:latin typeface="Tw Cen MT" panose="020B0602020104020603" pitchFamily="34" charset="0"/>
            </a:endParaRPr>
          </a:p>
        </p:txBody>
      </p:sp>
      <p:sp>
        <p:nvSpPr>
          <p:cNvPr id="46" name="Ellipse 10">
            <a:extLst>
              <a:ext uri="{FF2B5EF4-FFF2-40B4-BE49-F238E27FC236}">
                <a16:creationId xmlns:a16="http://schemas.microsoft.com/office/drawing/2014/main" xmlns="" id="{8A3ED873-032E-44E9-9F8C-62CB384B86E6}"/>
              </a:ext>
            </a:extLst>
          </p:cNvPr>
          <p:cNvSpPr/>
          <p:nvPr/>
        </p:nvSpPr>
        <p:spPr>
          <a:xfrm>
            <a:off x="5543167" y="5269021"/>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3A1A4"/>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7" name="ZoneTexte 46">
            <a:extLst>
              <a:ext uri="{FF2B5EF4-FFF2-40B4-BE49-F238E27FC236}">
                <a16:creationId xmlns:a16="http://schemas.microsoft.com/office/drawing/2014/main" xmlns="" id="{1811E5EF-D57A-4028-A7E0-1980EC88BA51}"/>
              </a:ext>
            </a:extLst>
          </p:cNvPr>
          <p:cNvSpPr txBox="1"/>
          <p:nvPr/>
        </p:nvSpPr>
        <p:spPr>
          <a:xfrm>
            <a:off x="6418053" y="5269021"/>
            <a:ext cx="4711946" cy="400110"/>
          </a:xfrm>
          <a:prstGeom prst="rect">
            <a:avLst/>
          </a:prstGeom>
          <a:solidFill>
            <a:srgbClr val="03A1A4"/>
          </a:solidFill>
          <a:ln cap="flat">
            <a:noFill/>
          </a:ln>
        </p:spPr>
        <p:txBody>
          <a:bodyPr vert="horz" wrap="square" lIns="91440" tIns="45720" rIns="91440" bIns="45720" anchor="t" anchorCtr="0" compatLnSpc="1">
            <a:spAutoFit/>
          </a:bodyPr>
          <a:lstStyle/>
          <a:p>
            <a:r>
              <a:rPr lang="fr-FR" sz="2000" dirty="0" smtClean="0">
                <a:solidFill>
                  <a:schemeClr val="bg1"/>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48" name="TextBox 67">
            <a:extLst>
              <a:ext uri="{FF2B5EF4-FFF2-40B4-BE49-F238E27FC236}">
                <a16:creationId xmlns:a16="http://schemas.microsoft.com/office/drawing/2014/main" xmlns="" id="{8070AD46-78F1-4169-9AE3-EDECC43BD39B}"/>
              </a:ext>
            </a:extLst>
          </p:cNvPr>
          <p:cNvSpPr txBox="1"/>
          <p:nvPr/>
        </p:nvSpPr>
        <p:spPr>
          <a:xfrm rot="16200000">
            <a:off x="-796814" y="3281974"/>
            <a:ext cx="2098148"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Tree>
    <p:extLst>
      <p:ext uri="{BB962C8B-B14F-4D97-AF65-F5344CB8AC3E}">
        <p14:creationId xmlns:p14="http://schemas.microsoft.com/office/powerpoint/2010/main" val="676331891"/>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3"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strVal val="0"/>
                                          </p:val>
                                        </p:tav>
                                        <p:tav tm="100000">
                                          <p:val>
                                            <p:strVal val="#ppt_w"/>
                                          </p:val>
                                        </p:tav>
                                      </p:tavLst>
                                    </p:anim>
                                    <p:anim calcmode="lin" valueType="num">
                                      <p:cBhvr>
                                        <p:cTn id="12" dur="500" fill="hold"/>
                                        <p:tgtEl>
                                          <p:spTgt spid="37"/>
                                        </p:tgtEl>
                                        <p:attrNameLst>
                                          <p:attrName>ppt_h</p:attrName>
                                        </p:attrNameLst>
                                      </p:cBhvr>
                                      <p:tavLst>
                                        <p:tav tm="0">
                                          <p:val>
                                            <p:str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nodeType="clickEffect">
                                  <p:stCondLst>
                                    <p:cond delay="0"/>
                                  </p:stCondLst>
                                  <p:childTnLst>
                                    <p:animRot by="1680000">
                                      <p:cBhvr>
                                        <p:cTn id="21" dur="2000" fill="hold"/>
                                        <p:tgtEl>
                                          <p:spTgt spid="33"/>
                                        </p:tgtEl>
                                        <p:attrNameLst>
                                          <p:attrName>r</p:attrName>
                                        </p:attrNameLst>
                                      </p:cBhvr>
                                    </p:animRo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strVal val="0"/>
                                          </p:val>
                                        </p:tav>
                                        <p:tav tm="100000">
                                          <p:val>
                                            <p:strVal val="#ppt_w"/>
                                          </p:val>
                                        </p:tav>
                                      </p:tavLst>
                                    </p:anim>
                                    <p:anim calcmode="lin" valueType="num">
                                      <p:cBhvr>
                                        <p:cTn id="26" dur="500" fill="hold"/>
                                        <p:tgtEl>
                                          <p:spTgt spid="38"/>
                                        </p:tgtEl>
                                        <p:attrNameLst>
                                          <p:attrName>ppt_h</p:attrName>
                                        </p:attrNameLst>
                                      </p:cBhvr>
                                      <p:tavLst>
                                        <p:tav tm="0">
                                          <p:val>
                                            <p:strVal val="0"/>
                                          </p:val>
                                        </p:tav>
                                        <p:tav tm="100000">
                                          <p:val>
                                            <p:strVal val="#ppt_h"/>
                                          </p:val>
                                        </p:tav>
                                      </p:tavLst>
                                    </p:anim>
                                    <p:animEffect transition="in" filter="fade">
                                      <p:cBhvr>
                                        <p:cTn id="27" dur="500"/>
                                        <p:tgtEl>
                                          <p:spTgt spid="3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1200000">
                                      <p:cBhvr>
                                        <p:cTn id="35" dur="2000" fill="hold"/>
                                        <p:tgtEl>
                                          <p:spTgt spid="33"/>
                                        </p:tgtEl>
                                        <p:attrNameLst>
                                          <p:attrName>r</p:attrName>
                                        </p:attrNameLst>
                                      </p:cBhvr>
                                    </p:animRo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strVal val="0"/>
                                          </p:val>
                                        </p:tav>
                                        <p:tav tm="100000">
                                          <p:val>
                                            <p:strVal val="#ppt_w"/>
                                          </p:val>
                                        </p:tav>
                                      </p:tavLst>
                                    </p:anim>
                                    <p:anim calcmode="lin" valueType="num">
                                      <p:cBhvr>
                                        <p:cTn id="40" dur="500" fill="hold"/>
                                        <p:tgtEl>
                                          <p:spTgt spid="40"/>
                                        </p:tgtEl>
                                        <p:attrNameLst>
                                          <p:attrName>ppt_h</p:attrName>
                                        </p:attrNameLst>
                                      </p:cBhvr>
                                      <p:tavLst>
                                        <p:tav tm="0">
                                          <p:val>
                                            <p:strVal val="0"/>
                                          </p:val>
                                        </p:tav>
                                        <p:tav tm="100000">
                                          <p:val>
                                            <p:strVal val="#ppt_h"/>
                                          </p:val>
                                        </p:tav>
                                      </p:tavLst>
                                    </p:anim>
                                    <p:animEffect transition="in" filter="fade">
                                      <p:cBhvr>
                                        <p:cTn id="41" dur="500"/>
                                        <p:tgtEl>
                                          <p:spTgt spid="40"/>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mph" presetSubtype="0" fill="hold" nodeType="clickEffect">
                                  <p:stCondLst>
                                    <p:cond delay="0"/>
                                  </p:stCondLst>
                                  <p:childTnLst>
                                    <p:animRot by="1440000">
                                      <p:cBhvr>
                                        <p:cTn id="49" dur="2000" fill="hold"/>
                                        <p:tgtEl>
                                          <p:spTgt spid="33"/>
                                        </p:tgtEl>
                                        <p:attrNameLst>
                                          <p:attrName>r</p:attrName>
                                        </p:attrNameLst>
                                      </p:cBhvr>
                                    </p:animRot>
                                  </p:childTnLst>
                                </p:cTn>
                              </p:par>
                            </p:childTnLst>
                          </p:cTn>
                        </p:par>
                        <p:par>
                          <p:cTn id="50" fill="hold">
                            <p:stCondLst>
                              <p:cond delay="2000"/>
                            </p:stCondLst>
                            <p:childTnLst>
                              <p:par>
                                <p:cTn id="51" presetID="5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strVal val="0"/>
                                          </p:val>
                                        </p:tav>
                                        <p:tav tm="100000">
                                          <p:val>
                                            <p:strVal val="#ppt_w"/>
                                          </p:val>
                                        </p:tav>
                                      </p:tavLst>
                                    </p:anim>
                                    <p:anim calcmode="lin" valueType="num">
                                      <p:cBhvr>
                                        <p:cTn id="54" dur="500" fill="hold"/>
                                        <p:tgtEl>
                                          <p:spTgt spid="41"/>
                                        </p:tgtEl>
                                        <p:attrNameLst>
                                          <p:attrName>ppt_h</p:attrName>
                                        </p:attrNameLst>
                                      </p:cBhvr>
                                      <p:tavLst>
                                        <p:tav tm="0">
                                          <p:val>
                                            <p:strVal val="0"/>
                                          </p:val>
                                        </p:tav>
                                        <p:tav tm="100000">
                                          <p:val>
                                            <p:strVal val="#ppt_h"/>
                                          </p:val>
                                        </p:tav>
                                      </p:tavLst>
                                    </p:anim>
                                    <p:animEffect transition="in" filter="fade">
                                      <p:cBhvr>
                                        <p:cTn id="55" dur="500"/>
                                        <p:tgtEl>
                                          <p:spTgt spid="41"/>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8" presetClass="emph" presetSubtype="0" fill="hold" nodeType="clickEffect">
                                  <p:stCondLst>
                                    <p:cond delay="0"/>
                                  </p:stCondLst>
                                  <p:childTnLst>
                                    <p:animRot by="1200000">
                                      <p:cBhvr>
                                        <p:cTn id="63" dur="2000" fill="hold"/>
                                        <p:tgtEl>
                                          <p:spTgt spid="33"/>
                                        </p:tgtEl>
                                        <p:attrNameLst>
                                          <p:attrName>r</p:attrName>
                                        </p:attrNameLst>
                                      </p:cBhvr>
                                    </p:animRot>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strVal val="0"/>
                                          </p:val>
                                        </p:tav>
                                        <p:tav tm="100000">
                                          <p:val>
                                            <p:strVal val="#ppt_w"/>
                                          </p:val>
                                        </p:tav>
                                      </p:tavLst>
                                    </p:anim>
                                    <p:anim calcmode="lin" valueType="num">
                                      <p:cBhvr>
                                        <p:cTn id="68" dur="500" fill="hold"/>
                                        <p:tgtEl>
                                          <p:spTgt spid="46"/>
                                        </p:tgtEl>
                                        <p:attrNameLst>
                                          <p:attrName>ppt_h</p:attrName>
                                        </p:attrNameLst>
                                      </p:cBhvr>
                                      <p:tavLst>
                                        <p:tav tm="0">
                                          <p:val>
                                            <p:strVal val="0"/>
                                          </p:val>
                                        </p:tav>
                                        <p:tav tm="100000">
                                          <p:val>
                                            <p:strVal val="#ppt_h"/>
                                          </p:val>
                                        </p:tav>
                                      </p:tavLst>
                                    </p:anim>
                                    <p:animEffect transition="in" filter="fade">
                                      <p:cBhvr>
                                        <p:cTn id="69" dur="500"/>
                                        <p:tgtEl>
                                          <p:spTgt spid="46"/>
                                        </p:tgtEl>
                                      </p:cBhvr>
                                    </p:animEffect>
                                  </p:childTnLst>
                                </p:cTn>
                              </p:par>
                            </p:childTnLst>
                          </p:cTn>
                        </p:par>
                        <p:par>
                          <p:cTn id="70" fill="hold">
                            <p:stCondLst>
                              <p:cond delay="2500"/>
                            </p:stCondLst>
                            <p:childTnLst>
                              <p:par>
                                <p:cTn id="71" presetID="22" presetClass="entr" presetSubtype="8"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xmlns=""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xmlns=""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xmlns=""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xmlns="" id="{2151F346-69C6-4F86-BC1F-C57BA2384CC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37" name="Picture 36">
              <a:extLst>
                <a:ext uri="{FF2B5EF4-FFF2-40B4-BE49-F238E27FC236}">
                  <a16:creationId xmlns:a16="http://schemas.microsoft.com/office/drawing/2014/main" xmlns=""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xmlns="" id="{63E93C38-ECA5-4094-81E9-196A3BD19EBD}"/>
              </a:ext>
            </a:extLst>
          </p:cNvPr>
          <p:cNvGrpSpPr/>
          <p:nvPr/>
        </p:nvGrpSpPr>
        <p:grpSpPr>
          <a:xfrm>
            <a:off x="138126" y="-7235"/>
            <a:ext cx="11447501" cy="6858000"/>
            <a:chOff x="213096" y="0"/>
            <a:chExt cx="11447501" cy="6858000"/>
          </a:xfrm>
        </p:grpSpPr>
        <p:sp>
          <p:nvSpPr>
            <p:cNvPr id="39" name="Rectangle 38">
              <a:extLst>
                <a:ext uri="{FF2B5EF4-FFF2-40B4-BE49-F238E27FC236}">
                  <a16:creationId xmlns:a16="http://schemas.microsoft.com/office/drawing/2014/main" xmlns=""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xmlns="" id="{90DCA374-CD21-448B-8791-8A04A9A9A552}"/>
                </a:ext>
              </a:extLst>
            </p:cNvPr>
            <p:cNvSpPr txBox="1"/>
            <p:nvPr/>
          </p:nvSpPr>
          <p:spPr>
            <a:xfrm rot="16200000">
              <a:off x="10317602" y="3298638"/>
              <a:ext cx="2096440"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42" name="Picture 41">
              <a:extLst>
                <a:ext uri="{FF2B5EF4-FFF2-40B4-BE49-F238E27FC236}">
                  <a16:creationId xmlns:a16="http://schemas.microsoft.com/office/drawing/2014/main" xmlns=""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xmlns=""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xmlns=""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xmlns=""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xmlns="" id="{DD73F442-B2F9-477E-B4DE-956CBA09D9C3}"/>
                </a:ext>
              </a:extLst>
            </p:cNvPr>
            <p:cNvSpPr txBox="1"/>
            <p:nvPr/>
          </p:nvSpPr>
          <p:spPr>
            <a:xfrm rot="16200000">
              <a:off x="9057594" y="3253187"/>
              <a:ext cx="2111155"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VISUALISATION</a:t>
              </a:r>
              <a:endParaRPr lang="en-US" sz="2000" b="1"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xmlns="" id="{7654DCD4-7920-4D83-8D7F-6D3A71A16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xmlns=""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xmlns=""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xmlns=""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xmlns="" id="{73DE47E8-526D-4A96-A671-69E14D20D1EB}"/>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PREPROCESING</a:t>
              </a:r>
              <a:endParaRPr lang="en-US" sz="2000" b="1" dirty="0">
                <a:solidFill>
                  <a:srgbClr val="F0EEF0"/>
                </a:solidFill>
                <a:latin typeface="Tw Cen MT" panose="020B0602020104020603" pitchFamily="34" charset="0"/>
              </a:endParaRPr>
            </a:p>
          </p:txBody>
        </p:sp>
        <p:pic>
          <p:nvPicPr>
            <p:cNvPr id="83" name="Picture 82">
              <a:extLst>
                <a:ext uri="{FF2B5EF4-FFF2-40B4-BE49-F238E27FC236}">
                  <a16:creationId xmlns:a16="http://schemas.microsoft.com/office/drawing/2014/main" xmlns="" id="{7FD4AAEC-83E5-4832-BEA2-517A195B2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xmlns="" id="{3C6BBB46-3AAE-49B1-8F56-3535CC357FEB}"/>
              </a:ext>
            </a:extLst>
          </p:cNvPr>
          <p:cNvSpPr/>
          <p:nvPr/>
        </p:nvSpPr>
        <p:spPr>
          <a:xfrm>
            <a:off x="-7962177" y="1264919"/>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xmlns=""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xmlns=""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xmlns=""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Picture 88">
              <a:extLst>
                <a:ext uri="{FF2B5EF4-FFF2-40B4-BE49-F238E27FC236}">
                  <a16:creationId xmlns:a16="http://schemas.microsoft.com/office/drawing/2014/main" xmlns="" id="{EF138C1A-5B68-42BE-B6B8-0EE1F4738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xmlns=""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xmlns=""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xmlns=""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xmlns="" id="{7CF05B7C-3B2D-4CAB-9132-7B756B442063}"/>
                </a:ext>
              </a:extLst>
            </p:cNvPr>
            <p:cNvSpPr txBox="1"/>
            <p:nvPr/>
          </p:nvSpPr>
          <p:spPr>
            <a:xfrm rot="16200000">
              <a:off x="-700704" y="3281592"/>
              <a:ext cx="2111152"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grpSp>
      <p:sp>
        <p:nvSpPr>
          <p:cNvPr id="60" name="ZoneTexte 59"/>
          <p:cNvSpPr txBox="1"/>
          <p:nvPr/>
        </p:nvSpPr>
        <p:spPr>
          <a:xfrm>
            <a:off x="3245015" y="0"/>
            <a:ext cx="7697772" cy="523220"/>
          </a:xfrm>
          <a:prstGeom prst="rect">
            <a:avLst/>
          </a:prstGeom>
          <a:solidFill>
            <a:srgbClr val="52CBBE"/>
          </a:solidFill>
        </p:spPr>
        <p:txBody>
          <a:bodyPr wrap="square" rtlCol="0">
            <a:spAutoFit/>
          </a:bodyPr>
          <a:lstStyle/>
          <a:p>
            <a:pPr lvl="0" algn="ctr"/>
            <a:r>
              <a:rPr lang="fr-FR" sz="2800" dirty="0" smtClean="0">
                <a:solidFill>
                  <a:schemeClr val="bg1"/>
                </a:solidFill>
                <a:latin typeface="Tw Cen MT" panose="020B0602020104020603" pitchFamily="34" charset="0"/>
              </a:rPr>
              <a:t>JEU DE DONNEES</a:t>
            </a:r>
            <a:endParaRPr lang="fr-FR" sz="2800" dirty="0">
              <a:solidFill>
                <a:schemeClr val="bg1"/>
              </a:solidFill>
              <a:latin typeface="Tw Cen MT" panose="020B0602020104020603" pitchFamily="34" charset="0"/>
            </a:endParaRPr>
          </a:p>
        </p:txBody>
      </p:sp>
      <p:sp>
        <p:nvSpPr>
          <p:cNvPr id="79" name="TextBox 81">
            <a:extLst>
              <a:ext uri="{FF2B5EF4-FFF2-40B4-BE49-F238E27FC236}">
                <a16:creationId xmlns:a16="http://schemas.microsoft.com/office/drawing/2014/main" xmlns="" id="{73DE47E8-526D-4A96-A671-69E14D20D1EB}"/>
              </a:ext>
            </a:extLst>
          </p:cNvPr>
          <p:cNvSpPr txBox="1"/>
          <p:nvPr/>
        </p:nvSpPr>
        <p:spPr>
          <a:xfrm rot="16200000">
            <a:off x="-240192" y="3246145"/>
            <a:ext cx="2097072"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MODELES TESTES</a:t>
            </a:r>
            <a:endParaRPr lang="en-US" sz="2000" b="1" dirty="0">
              <a:solidFill>
                <a:srgbClr val="F0EEF0"/>
              </a:solidFill>
              <a:latin typeface="Tw Cen MT" panose="020B0602020104020603"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400" y="2934756"/>
            <a:ext cx="5343423" cy="2324745"/>
          </a:xfrm>
          <a:prstGeom prst="rect">
            <a:avLst/>
          </a:prstGeom>
        </p:spPr>
      </p:pic>
      <p:sp>
        <p:nvSpPr>
          <p:cNvPr id="2" name="Flèche vers le bas 1"/>
          <p:cNvSpPr/>
          <p:nvPr/>
        </p:nvSpPr>
        <p:spPr>
          <a:xfrm rot="7320000">
            <a:off x="3401429" y="2013297"/>
            <a:ext cx="339326" cy="1031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TextBox 115">
            <a:extLst>
              <a:ext uri="{FF2B5EF4-FFF2-40B4-BE49-F238E27FC236}">
                <a16:creationId xmlns:a16="http://schemas.microsoft.com/office/drawing/2014/main" xmlns="" id="{FC94FF53-E358-452A-A5CE-3296318ABBE9}"/>
              </a:ext>
            </a:extLst>
          </p:cNvPr>
          <p:cNvSpPr txBox="1"/>
          <p:nvPr/>
        </p:nvSpPr>
        <p:spPr>
          <a:xfrm>
            <a:off x="2014536" y="1696842"/>
            <a:ext cx="1591582" cy="307777"/>
          </a:xfrm>
          <a:prstGeom prst="rect">
            <a:avLst/>
          </a:prstGeom>
          <a:noFill/>
        </p:spPr>
        <p:txBody>
          <a:bodyPr wrap="square" rtlCol="0">
            <a:spAutoFit/>
          </a:bodyPr>
          <a:lstStyle/>
          <a:p>
            <a:pPr algn="ctr"/>
            <a:r>
              <a:rPr lang="en-US" sz="1400" b="1" dirty="0" smtClean="0">
                <a:latin typeface="Tw Cen MT" panose="020B0602020104020603" pitchFamily="34" charset="0"/>
              </a:rPr>
              <a:t>IDENTIFICATION</a:t>
            </a:r>
            <a:endParaRPr lang="en-US" sz="1400" b="1" dirty="0">
              <a:latin typeface="Tw Cen MT" panose="020B0602020104020603" pitchFamily="34" charset="0"/>
            </a:endParaRPr>
          </a:p>
        </p:txBody>
      </p:sp>
      <p:sp>
        <p:nvSpPr>
          <p:cNvPr id="51" name="Flèche vers le bas 50"/>
          <p:cNvSpPr/>
          <p:nvPr/>
        </p:nvSpPr>
        <p:spPr>
          <a:xfrm rot="10740000">
            <a:off x="5073194" y="1832054"/>
            <a:ext cx="273494" cy="9067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TextBox 115">
            <a:extLst>
              <a:ext uri="{FF2B5EF4-FFF2-40B4-BE49-F238E27FC236}">
                <a16:creationId xmlns:a16="http://schemas.microsoft.com/office/drawing/2014/main" xmlns="" id="{FC94FF53-E358-452A-A5CE-3296318ABBE9}"/>
              </a:ext>
            </a:extLst>
          </p:cNvPr>
          <p:cNvSpPr txBox="1"/>
          <p:nvPr/>
        </p:nvSpPr>
        <p:spPr>
          <a:xfrm>
            <a:off x="4348793" y="1434026"/>
            <a:ext cx="1591582" cy="307777"/>
          </a:xfrm>
          <a:prstGeom prst="rect">
            <a:avLst/>
          </a:prstGeom>
          <a:noFill/>
        </p:spPr>
        <p:txBody>
          <a:bodyPr wrap="square" rtlCol="0">
            <a:spAutoFit/>
          </a:bodyPr>
          <a:lstStyle/>
          <a:p>
            <a:pPr algn="ctr"/>
            <a:r>
              <a:rPr lang="en-US" sz="1400" b="1" dirty="0" smtClean="0">
                <a:latin typeface="Tw Cen MT" panose="020B0602020104020603" pitchFamily="34" charset="0"/>
              </a:rPr>
              <a:t>LES MOTS CLÉS</a:t>
            </a:r>
            <a:endParaRPr lang="en-US" sz="1400" b="1" dirty="0">
              <a:latin typeface="Tw Cen MT" panose="020B0602020104020603" pitchFamily="34" charset="0"/>
            </a:endParaRPr>
          </a:p>
        </p:txBody>
      </p:sp>
      <p:sp>
        <p:nvSpPr>
          <p:cNvPr id="53" name="TextBox 115">
            <a:extLst>
              <a:ext uri="{FF2B5EF4-FFF2-40B4-BE49-F238E27FC236}">
                <a16:creationId xmlns:a16="http://schemas.microsoft.com/office/drawing/2014/main" xmlns="" id="{FC94FF53-E358-452A-A5CE-3296318ABBE9}"/>
              </a:ext>
            </a:extLst>
          </p:cNvPr>
          <p:cNvSpPr txBox="1"/>
          <p:nvPr/>
        </p:nvSpPr>
        <p:spPr>
          <a:xfrm>
            <a:off x="7718396" y="1259383"/>
            <a:ext cx="1591582" cy="307777"/>
          </a:xfrm>
          <a:prstGeom prst="rect">
            <a:avLst/>
          </a:prstGeom>
          <a:noFill/>
        </p:spPr>
        <p:txBody>
          <a:bodyPr wrap="square" rtlCol="0">
            <a:spAutoFit/>
          </a:bodyPr>
          <a:lstStyle/>
          <a:p>
            <a:pPr algn="ctr"/>
            <a:r>
              <a:rPr lang="en-US" sz="1400" b="1" dirty="0" smtClean="0">
                <a:latin typeface="Tw Cen MT" panose="020B0602020104020603" pitchFamily="34" charset="0"/>
              </a:rPr>
              <a:t>TEXTE</a:t>
            </a:r>
            <a:endParaRPr lang="en-US" sz="1400" b="1" dirty="0">
              <a:latin typeface="Tw Cen MT" panose="020B0602020104020603" pitchFamily="34" charset="0"/>
            </a:endParaRPr>
          </a:p>
        </p:txBody>
      </p:sp>
      <p:sp>
        <p:nvSpPr>
          <p:cNvPr id="54" name="TextBox 115">
            <a:extLst>
              <a:ext uri="{FF2B5EF4-FFF2-40B4-BE49-F238E27FC236}">
                <a16:creationId xmlns:a16="http://schemas.microsoft.com/office/drawing/2014/main" xmlns="" id="{FC94FF53-E358-452A-A5CE-3296318ABBE9}"/>
              </a:ext>
            </a:extLst>
          </p:cNvPr>
          <p:cNvSpPr txBox="1"/>
          <p:nvPr/>
        </p:nvSpPr>
        <p:spPr>
          <a:xfrm>
            <a:off x="5877754" y="548851"/>
            <a:ext cx="1591582" cy="307777"/>
          </a:xfrm>
          <a:prstGeom prst="rect">
            <a:avLst/>
          </a:prstGeom>
          <a:noFill/>
        </p:spPr>
        <p:txBody>
          <a:bodyPr wrap="square" rtlCol="0">
            <a:spAutoFit/>
          </a:bodyPr>
          <a:lstStyle/>
          <a:p>
            <a:pPr algn="ctr"/>
            <a:r>
              <a:rPr lang="fr-FR" sz="1400" b="1" dirty="0" smtClean="0">
                <a:latin typeface="Tw Cen MT" panose="020B0602020104020603" pitchFamily="34" charset="0"/>
              </a:rPr>
              <a:t>EMPLACEMENT</a:t>
            </a:r>
            <a:endParaRPr lang="en-US" sz="1400" b="1" dirty="0">
              <a:latin typeface="Tw Cen MT" panose="020B0602020104020603" pitchFamily="34" charset="0"/>
            </a:endParaRPr>
          </a:p>
        </p:txBody>
      </p:sp>
      <p:sp>
        <p:nvSpPr>
          <p:cNvPr id="55" name="TextBox 115">
            <a:extLst>
              <a:ext uri="{FF2B5EF4-FFF2-40B4-BE49-F238E27FC236}">
                <a16:creationId xmlns:a16="http://schemas.microsoft.com/office/drawing/2014/main" xmlns="" id="{FC94FF53-E358-452A-A5CE-3296318ABBE9}"/>
              </a:ext>
            </a:extLst>
          </p:cNvPr>
          <p:cNvSpPr txBox="1"/>
          <p:nvPr/>
        </p:nvSpPr>
        <p:spPr>
          <a:xfrm>
            <a:off x="9686969" y="1456240"/>
            <a:ext cx="1591582" cy="307777"/>
          </a:xfrm>
          <a:prstGeom prst="rect">
            <a:avLst/>
          </a:prstGeom>
          <a:noFill/>
        </p:spPr>
        <p:txBody>
          <a:bodyPr wrap="square" rtlCol="0">
            <a:spAutoFit/>
          </a:bodyPr>
          <a:lstStyle/>
          <a:p>
            <a:pPr algn="ctr"/>
            <a:r>
              <a:rPr lang="fr-FR" sz="1400" b="1" dirty="0" smtClean="0">
                <a:latin typeface="Tw Cen MT" panose="020B0602020104020603" pitchFamily="34" charset="0"/>
              </a:rPr>
              <a:t>CIBLE</a:t>
            </a:r>
            <a:endParaRPr lang="en-US" sz="1400" b="1" dirty="0">
              <a:latin typeface="Tw Cen MT" panose="020B0602020104020603" pitchFamily="34" charset="0"/>
            </a:endParaRPr>
          </a:p>
        </p:txBody>
      </p:sp>
      <p:sp>
        <p:nvSpPr>
          <p:cNvPr id="56" name="Flèche vers le bas 55"/>
          <p:cNvSpPr/>
          <p:nvPr/>
        </p:nvSpPr>
        <p:spPr>
          <a:xfrm rot="10800000">
            <a:off x="6467896" y="883544"/>
            <a:ext cx="265552" cy="1878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Flèche vers le bas 56"/>
          <p:cNvSpPr/>
          <p:nvPr/>
        </p:nvSpPr>
        <p:spPr>
          <a:xfrm rot="13440000">
            <a:off x="9766768" y="1804533"/>
            <a:ext cx="251298" cy="1186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lèche vers le bas 57"/>
          <p:cNvSpPr/>
          <p:nvPr/>
        </p:nvSpPr>
        <p:spPr>
          <a:xfrm rot="12900000">
            <a:off x="7827415" y="1481194"/>
            <a:ext cx="245302" cy="1453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096460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xmlns=""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xmlns=""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xmlns=""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xmlns="" id="{2151F346-69C6-4F86-BC1F-C57BA2384CC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37" name="Picture 36">
              <a:extLst>
                <a:ext uri="{FF2B5EF4-FFF2-40B4-BE49-F238E27FC236}">
                  <a16:creationId xmlns:a16="http://schemas.microsoft.com/office/drawing/2014/main" xmlns=""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xmlns="" id="{63E93C38-ECA5-4094-81E9-196A3BD19EBD}"/>
              </a:ext>
            </a:extLst>
          </p:cNvPr>
          <p:cNvGrpSpPr/>
          <p:nvPr/>
        </p:nvGrpSpPr>
        <p:grpSpPr>
          <a:xfrm>
            <a:off x="154004" y="0"/>
            <a:ext cx="11447501" cy="6858000"/>
            <a:chOff x="213096" y="0"/>
            <a:chExt cx="11447501" cy="6858000"/>
          </a:xfrm>
        </p:grpSpPr>
        <p:sp>
          <p:nvSpPr>
            <p:cNvPr id="39" name="Rectangle 38">
              <a:extLst>
                <a:ext uri="{FF2B5EF4-FFF2-40B4-BE49-F238E27FC236}">
                  <a16:creationId xmlns:a16="http://schemas.microsoft.com/office/drawing/2014/main" xmlns=""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xmlns=""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xmlns="" id="{90DCA374-CD21-448B-8791-8A04A9A9A552}"/>
                </a:ext>
              </a:extLst>
            </p:cNvPr>
            <p:cNvSpPr txBox="1"/>
            <p:nvPr/>
          </p:nvSpPr>
          <p:spPr>
            <a:xfrm rot="16200000">
              <a:off x="10317602" y="3298638"/>
              <a:ext cx="2096440"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42" name="Picture 41">
              <a:extLst>
                <a:ext uri="{FF2B5EF4-FFF2-40B4-BE49-F238E27FC236}">
                  <a16:creationId xmlns:a16="http://schemas.microsoft.com/office/drawing/2014/main" xmlns=""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xmlns=""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xmlns=""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xmlns=""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xmlns="" id="{DD73F442-B2F9-477E-B4DE-956CBA09D9C3}"/>
                </a:ext>
              </a:extLst>
            </p:cNvPr>
            <p:cNvSpPr txBox="1"/>
            <p:nvPr/>
          </p:nvSpPr>
          <p:spPr>
            <a:xfrm rot="16200000">
              <a:off x="9057594" y="3253187"/>
              <a:ext cx="2111155"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VISUALISATION</a:t>
              </a:r>
              <a:endParaRPr lang="en-US" sz="2000" b="1"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xmlns="" id="{7654DCD4-7920-4D83-8D7F-6D3A71A16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xmlns=""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xmlns=""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xmlns=""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xmlns="" id="{73DE47E8-526D-4A96-A671-69E14D20D1EB}"/>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PREPROCESING</a:t>
              </a:r>
              <a:endParaRPr lang="en-US" sz="2000" b="1" dirty="0">
                <a:solidFill>
                  <a:srgbClr val="F0EEF0"/>
                </a:solidFill>
                <a:latin typeface="Tw Cen MT" panose="020B0602020104020603" pitchFamily="34" charset="0"/>
              </a:endParaRPr>
            </a:p>
          </p:txBody>
        </p:sp>
        <p:pic>
          <p:nvPicPr>
            <p:cNvPr id="83" name="Picture 82">
              <a:extLst>
                <a:ext uri="{FF2B5EF4-FFF2-40B4-BE49-F238E27FC236}">
                  <a16:creationId xmlns:a16="http://schemas.microsoft.com/office/drawing/2014/main" xmlns="" id="{7FD4AAEC-83E5-4832-BEA2-517A195B2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xmlns="" id="{3C6BBB46-3AAE-49B1-8F56-3535CC357FEB}"/>
              </a:ext>
            </a:extLst>
          </p:cNvPr>
          <p:cNvSpPr/>
          <p:nvPr/>
        </p:nvSpPr>
        <p:spPr>
          <a:xfrm>
            <a:off x="-7962177" y="1264919"/>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xmlns=""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xmlns=""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xmlns=""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Picture 88">
              <a:extLst>
                <a:ext uri="{FF2B5EF4-FFF2-40B4-BE49-F238E27FC236}">
                  <a16:creationId xmlns:a16="http://schemas.microsoft.com/office/drawing/2014/main" xmlns="" id="{EF138C1A-5B68-42BE-B6B8-0EE1F4738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xmlns=""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xmlns=""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xmlns=""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xmlns="" id="{7CF05B7C-3B2D-4CAB-9132-7B756B442063}"/>
                </a:ext>
              </a:extLst>
            </p:cNvPr>
            <p:cNvSpPr txBox="1"/>
            <p:nvPr/>
          </p:nvSpPr>
          <p:spPr>
            <a:xfrm rot="16200000">
              <a:off x="-700704" y="3281592"/>
              <a:ext cx="2111152"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grpSp>
      <p:grpSp>
        <p:nvGrpSpPr>
          <p:cNvPr id="96" name="Group 95">
            <a:extLst>
              <a:ext uri="{FF2B5EF4-FFF2-40B4-BE49-F238E27FC236}">
                <a16:creationId xmlns:a16="http://schemas.microsoft.com/office/drawing/2014/main" xmlns="" id="{183EA2CA-A17F-4A6A-AC3E-6F8757F77880}"/>
              </a:ext>
            </a:extLst>
          </p:cNvPr>
          <p:cNvGrpSpPr/>
          <p:nvPr/>
        </p:nvGrpSpPr>
        <p:grpSpPr>
          <a:xfrm>
            <a:off x="7976170" y="2756357"/>
            <a:ext cx="1805441" cy="1894017"/>
            <a:chOff x="6381342" y="2182683"/>
            <a:chExt cx="1805441" cy="1894017"/>
          </a:xfrm>
        </p:grpSpPr>
        <p:sp>
          <p:nvSpPr>
            <p:cNvPr id="97" name="Rectangle: Top Corners Rounded 96">
              <a:extLst>
                <a:ext uri="{FF2B5EF4-FFF2-40B4-BE49-F238E27FC236}">
                  <a16:creationId xmlns:a16="http://schemas.microsoft.com/office/drawing/2014/main" xmlns=""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xmlns=""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99" name="TextBox 98">
              <a:extLst>
                <a:ext uri="{FF2B5EF4-FFF2-40B4-BE49-F238E27FC236}">
                  <a16:creationId xmlns:a16="http://schemas.microsoft.com/office/drawing/2014/main" xmlns="" id="{74F68486-5533-4B47-B6BA-92533CBB4036}"/>
                </a:ext>
              </a:extLst>
            </p:cNvPr>
            <p:cNvSpPr txBox="1"/>
            <p:nvPr/>
          </p:nvSpPr>
          <p:spPr>
            <a:xfrm>
              <a:off x="6663733" y="2227883"/>
              <a:ext cx="1151379"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grpSp>
        <p:nvGrpSpPr>
          <p:cNvPr id="100" name="Group 99">
            <a:extLst>
              <a:ext uri="{FF2B5EF4-FFF2-40B4-BE49-F238E27FC236}">
                <a16:creationId xmlns:a16="http://schemas.microsoft.com/office/drawing/2014/main" xmlns="" id="{12310FCA-56F2-4778-94B7-C1B5FD53AE20}"/>
              </a:ext>
            </a:extLst>
          </p:cNvPr>
          <p:cNvGrpSpPr/>
          <p:nvPr/>
        </p:nvGrpSpPr>
        <p:grpSpPr>
          <a:xfrm>
            <a:off x="5435102" y="2895839"/>
            <a:ext cx="1805441" cy="1894017"/>
            <a:chOff x="3884465" y="2182683"/>
            <a:chExt cx="1805441" cy="1894017"/>
          </a:xfrm>
        </p:grpSpPr>
        <p:sp>
          <p:nvSpPr>
            <p:cNvPr id="101" name="Rectangle: Top Corners Rounded 100">
              <a:extLst>
                <a:ext uri="{FF2B5EF4-FFF2-40B4-BE49-F238E27FC236}">
                  <a16:creationId xmlns:a16="http://schemas.microsoft.com/office/drawing/2014/main" xmlns=""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xmlns=""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grpSp>
      <p:grpSp>
        <p:nvGrpSpPr>
          <p:cNvPr id="104" name="Group 103">
            <a:extLst>
              <a:ext uri="{FF2B5EF4-FFF2-40B4-BE49-F238E27FC236}">
                <a16:creationId xmlns:a16="http://schemas.microsoft.com/office/drawing/2014/main" xmlns="" id="{A87830BE-EEF7-4034-8ABE-3212DB467DB4}"/>
              </a:ext>
            </a:extLst>
          </p:cNvPr>
          <p:cNvGrpSpPr/>
          <p:nvPr/>
        </p:nvGrpSpPr>
        <p:grpSpPr>
          <a:xfrm>
            <a:off x="2997718" y="2783465"/>
            <a:ext cx="1805441" cy="1894017"/>
            <a:chOff x="1387588" y="2182683"/>
            <a:chExt cx="1805441" cy="1894017"/>
          </a:xfrm>
        </p:grpSpPr>
        <p:sp>
          <p:nvSpPr>
            <p:cNvPr id="105" name="Rectangle: Top Corners Rounded 104">
              <a:extLst>
                <a:ext uri="{FF2B5EF4-FFF2-40B4-BE49-F238E27FC236}">
                  <a16:creationId xmlns:a16="http://schemas.microsoft.com/office/drawing/2014/main" xmlns=""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xmlns=""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07" name="TextBox 106">
              <a:extLst>
                <a:ext uri="{FF2B5EF4-FFF2-40B4-BE49-F238E27FC236}">
                  <a16:creationId xmlns:a16="http://schemas.microsoft.com/office/drawing/2014/main" xmlns="" id="{236675CF-5B12-4D6B-8C03-F29656450255}"/>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08" name="Freeform: Shape 107">
            <a:extLst>
              <a:ext uri="{FF2B5EF4-FFF2-40B4-BE49-F238E27FC236}">
                <a16:creationId xmlns:a16="http://schemas.microsoft.com/office/drawing/2014/main" xmlns="" id="{48958204-CE05-4E79-AC55-C76FBB79E37F}"/>
              </a:ext>
            </a:extLst>
          </p:cNvPr>
          <p:cNvSpPr/>
          <p:nvPr/>
        </p:nvSpPr>
        <p:spPr>
          <a:xfrm flipV="1">
            <a:off x="3089346" y="379441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xmlns="" id="{406A5A75-24F0-496A-82D6-E2B37B100BBD}"/>
              </a:ext>
            </a:extLst>
          </p:cNvPr>
          <p:cNvSpPr/>
          <p:nvPr/>
        </p:nvSpPr>
        <p:spPr>
          <a:xfrm flipV="1">
            <a:off x="5559935" y="379094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xmlns="" id="{B8C3E14B-EBB2-49A7-9A4E-9C6AFAF9A364}"/>
              </a:ext>
            </a:extLst>
          </p:cNvPr>
          <p:cNvSpPr/>
          <p:nvPr/>
        </p:nvSpPr>
        <p:spPr>
          <a:xfrm flipV="1">
            <a:off x="8083100" y="38099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xmlns="" id="{8D94F991-2744-4D5C-BE57-A0C261539D2C}"/>
              </a:ext>
            </a:extLst>
          </p:cNvPr>
          <p:cNvGrpSpPr/>
          <p:nvPr/>
        </p:nvGrpSpPr>
        <p:grpSpPr>
          <a:xfrm>
            <a:off x="3083677" y="4411116"/>
            <a:ext cx="1591582" cy="832605"/>
            <a:chOff x="1488849" y="3837442"/>
            <a:chExt cx="1591582" cy="832605"/>
          </a:xfrm>
        </p:grpSpPr>
        <p:sp>
          <p:nvSpPr>
            <p:cNvPr id="115" name="TextBox 114">
              <a:extLst>
                <a:ext uri="{FF2B5EF4-FFF2-40B4-BE49-F238E27FC236}">
                  <a16:creationId xmlns:a16="http://schemas.microsoft.com/office/drawing/2014/main" xmlns="" id="{8721CE74-40AC-4223-B129-B3A270C7429B}"/>
                </a:ext>
              </a:extLst>
            </p:cNvPr>
            <p:cNvSpPr txBox="1"/>
            <p:nvPr/>
          </p:nvSpPr>
          <p:spPr>
            <a:xfrm>
              <a:off x="1488849" y="3837442"/>
              <a:ext cx="1591582" cy="369332"/>
            </a:xfrm>
            <a:prstGeom prst="rect">
              <a:avLst/>
            </a:prstGeom>
            <a:noFill/>
          </p:spPr>
          <p:txBody>
            <a:bodyPr wrap="square" rtlCol="0">
              <a:spAutoFit/>
            </a:bodyPr>
            <a:lstStyle/>
            <a:p>
              <a:pPr algn="ctr"/>
              <a:r>
                <a:rPr lang="en-US" b="1" dirty="0" smtClean="0">
                  <a:solidFill>
                    <a:srgbClr val="FF5969"/>
                  </a:solidFill>
                  <a:latin typeface="Tw Cen MT" panose="020B0602020104020603" pitchFamily="34" charset="0"/>
                </a:rPr>
                <a:t>TWEET</a:t>
              </a:r>
              <a:endParaRPr lang="en-US" b="1" dirty="0">
                <a:solidFill>
                  <a:srgbClr val="FF5969"/>
                </a:solidFill>
                <a:latin typeface="Tw Cen MT" panose="020B0602020104020603" pitchFamily="34" charset="0"/>
              </a:endParaRPr>
            </a:p>
          </p:txBody>
        </p:sp>
        <p:sp>
          <p:nvSpPr>
            <p:cNvPr id="116" name="TextBox 115">
              <a:extLst>
                <a:ext uri="{FF2B5EF4-FFF2-40B4-BE49-F238E27FC236}">
                  <a16:creationId xmlns:a16="http://schemas.microsoft.com/office/drawing/2014/main" xmlns="" id="{FC94FF53-E358-452A-A5CE-3296318ABBE9}"/>
                </a:ext>
              </a:extLst>
            </p:cNvPr>
            <p:cNvSpPr txBox="1"/>
            <p:nvPr/>
          </p:nvSpPr>
          <p:spPr>
            <a:xfrm>
              <a:off x="1488849" y="4146827"/>
              <a:ext cx="1591582" cy="523220"/>
            </a:xfrm>
            <a:prstGeom prst="rect">
              <a:avLst/>
            </a:prstGeom>
            <a:noFill/>
          </p:spPr>
          <p:txBody>
            <a:bodyPr wrap="square" rtlCol="0">
              <a:spAutoFit/>
            </a:bodyPr>
            <a:lstStyle/>
            <a:p>
              <a:pPr algn="ctr"/>
              <a:r>
                <a:rPr lang="en-US" sz="1400" b="1" dirty="0" smtClean="0">
                  <a:latin typeface="Tw Cen MT" panose="020B0602020104020603" pitchFamily="34" charset="0"/>
                </a:rPr>
                <a:t>7613 </a:t>
              </a:r>
              <a:r>
                <a:rPr lang="en-US" sz="1400" b="1" dirty="0" err="1" smtClean="0">
                  <a:latin typeface="Tw Cen MT" panose="020B0602020104020603" pitchFamily="34" charset="0"/>
                </a:rPr>
                <a:t>objets</a:t>
              </a:r>
              <a:r>
                <a:rPr lang="en-US" sz="1400" b="1" dirty="0" smtClean="0">
                  <a:latin typeface="Tw Cen MT" panose="020B0602020104020603" pitchFamily="34" charset="0"/>
                </a:rPr>
                <a:t> non NULL</a:t>
              </a:r>
              <a:endParaRPr lang="en-US" sz="1400" b="1" dirty="0">
                <a:latin typeface="Tw Cen MT" panose="020B0602020104020603" pitchFamily="34" charset="0"/>
              </a:endParaRPr>
            </a:p>
          </p:txBody>
        </p:sp>
      </p:grpSp>
      <p:grpSp>
        <p:nvGrpSpPr>
          <p:cNvPr id="117" name="Group 116">
            <a:extLst>
              <a:ext uri="{FF2B5EF4-FFF2-40B4-BE49-F238E27FC236}">
                <a16:creationId xmlns:a16="http://schemas.microsoft.com/office/drawing/2014/main" xmlns="" id="{860A9D1F-EDAE-418D-A3C8-F8109A2B052A}"/>
              </a:ext>
            </a:extLst>
          </p:cNvPr>
          <p:cNvGrpSpPr/>
          <p:nvPr/>
        </p:nvGrpSpPr>
        <p:grpSpPr>
          <a:xfrm>
            <a:off x="5572502" y="4411116"/>
            <a:ext cx="1591582" cy="832605"/>
            <a:chOff x="3977674" y="3837442"/>
            <a:chExt cx="1591582" cy="832605"/>
          </a:xfrm>
        </p:grpSpPr>
        <p:sp>
          <p:nvSpPr>
            <p:cNvPr id="118" name="TextBox 117">
              <a:extLst>
                <a:ext uri="{FF2B5EF4-FFF2-40B4-BE49-F238E27FC236}">
                  <a16:creationId xmlns:a16="http://schemas.microsoft.com/office/drawing/2014/main" xmlns="" id="{91705BAF-DCDA-4FDC-8DA1-1FBA870AE5C8}"/>
                </a:ext>
              </a:extLst>
            </p:cNvPr>
            <p:cNvSpPr txBox="1"/>
            <p:nvPr/>
          </p:nvSpPr>
          <p:spPr>
            <a:xfrm>
              <a:off x="3977674" y="3837442"/>
              <a:ext cx="1591582" cy="369332"/>
            </a:xfrm>
            <a:prstGeom prst="rect">
              <a:avLst/>
            </a:prstGeom>
            <a:noFill/>
          </p:spPr>
          <p:txBody>
            <a:bodyPr wrap="square" rtlCol="0">
              <a:spAutoFit/>
            </a:bodyPr>
            <a:lstStyle/>
            <a:p>
              <a:pPr algn="ctr"/>
              <a:r>
                <a:rPr lang="en-US" b="1" dirty="0" smtClean="0">
                  <a:solidFill>
                    <a:srgbClr val="52CBBE"/>
                  </a:solidFill>
                  <a:latin typeface="Tw Cen MT" panose="020B0602020104020603" pitchFamily="34" charset="0"/>
                </a:rPr>
                <a:t>TARGET</a:t>
              </a:r>
              <a:endParaRPr lang="en-US" b="1" dirty="0">
                <a:solidFill>
                  <a:srgbClr val="52CBBE"/>
                </a:solidFill>
                <a:latin typeface="Tw Cen MT" panose="020B0602020104020603" pitchFamily="34" charset="0"/>
              </a:endParaRPr>
            </a:p>
          </p:txBody>
        </p:sp>
        <p:sp>
          <p:nvSpPr>
            <p:cNvPr id="119" name="TextBox 118">
              <a:extLst>
                <a:ext uri="{FF2B5EF4-FFF2-40B4-BE49-F238E27FC236}">
                  <a16:creationId xmlns:a16="http://schemas.microsoft.com/office/drawing/2014/main" xmlns="" id="{BBD17202-B0A7-4912-9A5D-8F55518824B3}"/>
                </a:ext>
              </a:extLst>
            </p:cNvPr>
            <p:cNvSpPr txBox="1"/>
            <p:nvPr/>
          </p:nvSpPr>
          <p:spPr>
            <a:xfrm>
              <a:off x="3977674" y="4146827"/>
              <a:ext cx="1591582" cy="523220"/>
            </a:xfrm>
            <a:prstGeom prst="rect">
              <a:avLst/>
            </a:prstGeom>
            <a:noFill/>
          </p:spPr>
          <p:txBody>
            <a:bodyPr wrap="square" rtlCol="0">
              <a:spAutoFit/>
            </a:bodyPr>
            <a:lstStyle/>
            <a:p>
              <a:pPr algn="ctr"/>
              <a:r>
                <a:rPr lang="en-US" sz="1400" b="1" dirty="0" smtClean="0">
                  <a:latin typeface="Tw Cen MT" panose="020B0602020104020603" pitchFamily="34" charset="0"/>
                </a:rPr>
                <a:t>7613 </a:t>
              </a:r>
              <a:r>
                <a:rPr lang="en-US" sz="1400" b="1" dirty="0" err="1" smtClean="0">
                  <a:latin typeface="Tw Cen MT" panose="020B0602020104020603" pitchFamily="34" charset="0"/>
                </a:rPr>
                <a:t>entiers</a:t>
              </a:r>
              <a:r>
                <a:rPr lang="en-US" sz="1400" b="1" dirty="0" smtClean="0">
                  <a:latin typeface="Tw Cen MT" panose="020B0602020104020603" pitchFamily="34" charset="0"/>
                </a:rPr>
                <a:t> non NULL</a:t>
              </a:r>
              <a:endParaRPr lang="en-US" sz="1400" b="1" dirty="0">
                <a:latin typeface="Tw Cen MT" panose="020B0602020104020603" pitchFamily="34" charset="0"/>
              </a:endParaRPr>
            </a:p>
          </p:txBody>
        </p:sp>
      </p:grpSp>
      <p:grpSp>
        <p:nvGrpSpPr>
          <p:cNvPr id="120" name="Group 119">
            <a:extLst>
              <a:ext uri="{FF2B5EF4-FFF2-40B4-BE49-F238E27FC236}">
                <a16:creationId xmlns:a16="http://schemas.microsoft.com/office/drawing/2014/main" xmlns="" id="{1F66AC79-730F-4E07-974E-4F08542F2C4A}"/>
              </a:ext>
            </a:extLst>
          </p:cNvPr>
          <p:cNvGrpSpPr/>
          <p:nvPr/>
        </p:nvGrpSpPr>
        <p:grpSpPr>
          <a:xfrm>
            <a:off x="7976170" y="4504104"/>
            <a:ext cx="1698512" cy="832605"/>
            <a:chOff x="6381342" y="3837442"/>
            <a:chExt cx="1698512" cy="832605"/>
          </a:xfrm>
        </p:grpSpPr>
        <p:sp>
          <p:nvSpPr>
            <p:cNvPr id="121" name="TextBox 120">
              <a:extLst>
                <a:ext uri="{FF2B5EF4-FFF2-40B4-BE49-F238E27FC236}">
                  <a16:creationId xmlns:a16="http://schemas.microsoft.com/office/drawing/2014/main" xmlns="" id="{D025EBC6-5731-4D97-B58C-0E0C20D47817}"/>
                </a:ext>
              </a:extLst>
            </p:cNvPr>
            <p:cNvSpPr txBox="1"/>
            <p:nvPr/>
          </p:nvSpPr>
          <p:spPr>
            <a:xfrm>
              <a:off x="6381342" y="3837442"/>
              <a:ext cx="1698512" cy="369332"/>
            </a:xfrm>
            <a:prstGeom prst="rect">
              <a:avLst/>
            </a:prstGeom>
            <a:noFill/>
          </p:spPr>
          <p:txBody>
            <a:bodyPr wrap="square" rtlCol="0">
              <a:spAutoFit/>
            </a:bodyPr>
            <a:lstStyle/>
            <a:p>
              <a:pPr algn="ctr"/>
              <a:r>
                <a:rPr lang="en-US" b="1" dirty="0" smtClean="0">
                  <a:solidFill>
                    <a:srgbClr val="FEC630"/>
                  </a:solidFill>
                  <a:latin typeface="Tw Cen MT" panose="020B0602020104020603" pitchFamily="34" charset="0"/>
                </a:rPr>
                <a:t>TARGET_NAME</a:t>
              </a:r>
              <a:endParaRPr lang="en-US" b="1" dirty="0">
                <a:solidFill>
                  <a:srgbClr val="FEC630"/>
                </a:solidFill>
                <a:latin typeface="Tw Cen MT" panose="020B0602020104020603" pitchFamily="34" charset="0"/>
              </a:endParaRPr>
            </a:p>
          </p:txBody>
        </p:sp>
        <p:sp>
          <p:nvSpPr>
            <p:cNvPr id="122" name="TextBox 121">
              <a:extLst>
                <a:ext uri="{FF2B5EF4-FFF2-40B4-BE49-F238E27FC236}">
                  <a16:creationId xmlns:a16="http://schemas.microsoft.com/office/drawing/2014/main" xmlns="" id="{B38973E8-8FEC-48EF-89C3-A1086AD31515}"/>
                </a:ext>
              </a:extLst>
            </p:cNvPr>
            <p:cNvSpPr txBox="1"/>
            <p:nvPr/>
          </p:nvSpPr>
          <p:spPr>
            <a:xfrm>
              <a:off x="6488272" y="4146827"/>
              <a:ext cx="1591582" cy="523220"/>
            </a:xfrm>
            <a:prstGeom prst="rect">
              <a:avLst/>
            </a:prstGeom>
            <a:noFill/>
          </p:spPr>
          <p:txBody>
            <a:bodyPr wrap="square" rtlCol="0">
              <a:spAutoFit/>
            </a:bodyPr>
            <a:lstStyle/>
            <a:p>
              <a:pPr algn="ctr"/>
              <a:r>
                <a:rPr lang="en-US" sz="1400" b="1" dirty="0" smtClean="0">
                  <a:latin typeface="Tw Cen MT" panose="020B0602020104020603" pitchFamily="34" charset="0"/>
                </a:rPr>
                <a:t>7613 </a:t>
              </a:r>
              <a:r>
                <a:rPr lang="en-US" sz="1400" b="1" dirty="0" err="1" smtClean="0">
                  <a:latin typeface="Tw Cen MT" panose="020B0602020104020603" pitchFamily="34" charset="0"/>
                </a:rPr>
                <a:t>objets</a:t>
              </a:r>
              <a:r>
                <a:rPr lang="en-US" sz="1400" b="1" dirty="0" smtClean="0">
                  <a:latin typeface="Tw Cen MT" panose="020B0602020104020603" pitchFamily="34" charset="0"/>
                </a:rPr>
                <a:t> non NULL</a:t>
              </a:r>
              <a:endParaRPr lang="en-US" sz="1400" b="1" dirty="0">
                <a:latin typeface="Tw Cen MT" panose="020B0602020104020603" pitchFamily="34" charset="0"/>
              </a:endParaRPr>
            </a:p>
          </p:txBody>
        </p:sp>
      </p:grpSp>
      <p:pic>
        <p:nvPicPr>
          <p:cNvPr id="3" name="Picture 2">
            <a:extLst>
              <a:ext uri="{FF2B5EF4-FFF2-40B4-BE49-F238E27FC236}">
                <a16:creationId xmlns:a16="http://schemas.microsoft.com/office/drawing/2014/main" xmlns=""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659" y="5494159"/>
            <a:ext cx="894354" cy="894352"/>
          </a:xfrm>
          <a:prstGeom prst="rect">
            <a:avLst/>
          </a:prstGeom>
        </p:spPr>
      </p:pic>
      <p:pic>
        <p:nvPicPr>
          <p:cNvPr id="7" name="Picture 6">
            <a:extLst>
              <a:ext uri="{FF2B5EF4-FFF2-40B4-BE49-F238E27FC236}">
                <a16:creationId xmlns:a16="http://schemas.microsoft.com/office/drawing/2014/main" xmlns=""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7" y="5633728"/>
            <a:ext cx="897858" cy="897856"/>
          </a:xfrm>
          <a:prstGeom prst="rect">
            <a:avLst/>
          </a:prstGeom>
        </p:spPr>
      </p:pic>
      <p:pic>
        <p:nvPicPr>
          <p:cNvPr id="9" name="Picture 8">
            <a:extLst>
              <a:ext uri="{FF2B5EF4-FFF2-40B4-BE49-F238E27FC236}">
                <a16:creationId xmlns:a16="http://schemas.microsoft.com/office/drawing/2014/main" xmlns=""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1674" y="5587147"/>
            <a:ext cx="907482" cy="907480"/>
          </a:xfrm>
          <a:prstGeom prst="rect">
            <a:avLst/>
          </a:prstGeom>
        </p:spPr>
      </p:pic>
      <p:sp>
        <p:nvSpPr>
          <p:cNvPr id="60" name="ZoneTexte 59"/>
          <p:cNvSpPr txBox="1"/>
          <p:nvPr/>
        </p:nvSpPr>
        <p:spPr>
          <a:xfrm>
            <a:off x="3245015" y="0"/>
            <a:ext cx="7697772" cy="523220"/>
          </a:xfrm>
          <a:prstGeom prst="rect">
            <a:avLst/>
          </a:prstGeom>
          <a:solidFill>
            <a:srgbClr val="52CBBE"/>
          </a:solidFill>
        </p:spPr>
        <p:txBody>
          <a:bodyPr wrap="square" rtlCol="0">
            <a:spAutoFit/>
          </a:bodyPr>
          <a:lstStyle/>
          <a:p>
            <a:pPr lvl="0" algn="ctr"/>
            <a:r>
              <a:rPr lang="fr-FR" sz="2800" dirty="0" smtClean="0">
                <a:solidFill>
                  <a:schemeClr val="bg1"/>
                </a:solidFill>
                <a:latin typeface="Tw Cen MT" panose="020B0602020104020603" pitchFamily="34" charset="0"/>
              </a:rPr>
              <a:t>JEU DE DONNEES</a:t>
            </a:r>
            <a:endParaRPr lang="fr-FR" sz="2800" dirty="0">
              <a:solidFill>
                <a:schemeClr val="bg1"/>
              </a:solidFill>
              <a:latin typeface="Tw Cen MT" panose="020B0602020104020603" pitchFamily="34" charset="0"/>
            </a:endParaRPr>
          </a:p>
        </p:txBody>
      </p:sp>
      <p:sp>
        <p:nvSpPr>
          <p:cNvPr id="67" name="TextBox 102">
            <a:extLst>
              <a:ext uri="{FF2B5EF4-FFF2-40B4-BE49-F238E27FC236}">
                <a16:creationId xmlns:a16="http://schemas.microsoft.com/office/drawing/2014/main" xmlns="" id="{FECB41C1-3E79-45AA-B100-38C9E092C776}"/>
              </a:ext>
            </a:extLst>
          </p:cNvPr>
          <p:cNvSpPr txBox="1"/>
          <p:nvPr/>
        </p:nvSpPr>
        <p:spPr>
          <a:xfrm>
            <a:off x="3304063" y="2903270"/>
            <a:ext cx="1181498"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cxnSp>
        <p:nvCxnSpPr>
          <p:cNvPr id="125" name="Straight Connector 95">
            <a:extLst>
              <a:ext uri="{FF2B5EF4-FFF2-40B4-BE49-F238E27FC236}">
                <a16:creationId xmlns:a16="http://schemas.microsoft.com/office/drawing/2014/main" xmlns="" id="{7277CEC9-24C9-4B1D-964A-A216786A7724}"/>
              </a:ext>
            </a:extLst>
          </p:cNvPr>
          <p:cNvCxnSpPr/>
          <p:nvPr/>
        </p:nvCxnSpPr>
        <p:spPr>
          <a:xfrm>
            <a:off x="3245015" y="2712808"/>
            <a:ext cx="6723995" cy="97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6" name="Group 96">
            <a:extLst>
              <a:ext uri="{FF2B5EF4-FFF2-40B4-BE49-F238E27FC236}">
                <a16:creationId xmlns:a16="http://schemas.microsoft.com/office/drawing/2014/main" xmlns="" id="{F1840EDE-DF70-433F-86FE-A402BC5C2DDE}"/>
              </a:ext>
            </a:extLst>
          </p:cNvPr>
          <p:cNvGrpSpPr/>
          <p:nvPr/>
        </p:nvGrpSpPr>
        <p:grpSpPr>
          <a:xfrm>
            <a:off x="3253182" y="2375804"/>
            <a:ext cx="211094" cy="211094"/>
            <a:chOff x="1677812" y="4248152"/>
            <a:chExt cx="211094" cy="211094"/>
          </a:xfrm>
        </p:grpSpPr>
        <p:sp>
          <p:nvSpPr>
            <p:cNvPr id="127" name="Oval 97">
              <a:extLst>
                <a:ext uri="{FF2B5EF4-FFF2-40B4-BE49-F238E27FC236}">
                  <a16:creationId xmlns:a16="http://schemas.microsoft.com/office/drawing/2014/main" xmlns=""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98">
              <a:extLst>
                <a:ext uri="{FF2B5EF4-FFF2-40B4-BE49-F238E27FC236}">
                  <a16:creationId xmlns:a16="http://schemas.microsoft.com/office/drawing/2014/main" xmlns=""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00">
            <a:extLst>
              <a:ext uri="{FF2B5EF4-FFF2-40B4-BE49-F238E27FC236}">
                <a16:creationId xmlns:a16="http://schemas.microsoft.com/office/drawing/2014/main" xmlns="" id="{E76B67BC-401F-4EA8-8CBE-EEB8DFAA45A7}"/>
              </a:ext>
            </a:extLst>
          </p:cNvPr>
          <p:cNvGrpSpPr/>
          <p:nvPr/>
        </p:nvGrpSpPr>
        <p:grpSpPr>
          <a:xfrm>
            <a:off x="9912898" y="2409149"/>
            <a:ext cx="211094" cy="211094"/>
            <a:chOff x="3855819" y="4248152"/>
            <a:chExt cx="211094" cy="211094"/>
          </a:xfrm>
        </p:grpSpPr>
        <p:sp>
          <p:nvSpPr>
            <p:cNvPr id="130" name="Oval 101">
              <a:extLst>
                <a:ext uri="{FF2B5EF4-FFF2-40B4-BE49-F238E27FC236}">
                  <a16:creationId xmlns:a16="http://schemas.microsoft.com/office/drawing/2014/main" xmlns=""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02">
              <a:extLst>
                <a:ext uri="{FF2B5EF4-FFF2-40B4-BE49-F238E27FC236}">
                  <a16:creationId xmlns:a16="http://schemas.microsoft.com/office/drawing/2014/main" xmlns=""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
            <a:extLst>
              <a:ext uri="{FF2B5EF4-FFF2-40B4-BE49-F238E27FC236}">
                <a16:creationId xmlns:a16="http://schemas.microsoft.com/office/drawing/2014/main" xmlns="" id="{711450F4-A7BD-494E-BD71-C6C5EB8D03D1}"/>
              </a:ext>
            </a:extLst>
          </p:cNvPr>
          <p:cNvGrpSpPr/>
          <p:nvPr/>
        </p:nvGrpSpPr>
        <p:grpSpPr>
          <a:xfrm>
            <a:off x="2682806" y="704622"/>
            <a:ext cx="1324225" cy="1275682"/>
            <a:chOff x="3014577" y="1755914"/>
            <a:chExt cx="1324225" cy="1275682"/>
          </a:xfrm>
        </p:grpSpPr>
        <p:sp>
          <p:nvSpPr>
            <p:cNvPr id="133" name="Teardrop 119">
              <a:extLst>
                <a:ext uri="{FF2B5EF4-FFF2-40B4-BE49-F238E27FC236}">
                  <a16:creationId xmlns:a16="http://schemas.microsoft.com/office/drawing/2014/main" xmlns=""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20">
              <a:extLst>
                <a:ext uri="{FF2B5EF4-FFF2-40B4-BE49-F238E27FC236}">
                  <a16:creationId xmlns:a16="http://schemas.microsoft.com/office/drawing/2014/main" xmlns="" id="{862B435C-D1B2-4C1C-B995-8D888E87C5D7}"/>
                </a:ext>
              </a:extLst>
            </p:cNvPr>
            <p:cNvSpPr/>
            <p:nvPr/>
          </p:nvSpPr>
          <p:spPr>
            <a:xfrm>
              <a:off x="3014577" y="1961064"/>
              <a:ext cx="1320536" cy="877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Resume</a:t>
              </a:r>
              <a:endParaRPr lang="en-US" dirty="0">
                <a:solidFill>
                  <a:schemeClr val="tx1"/>
                </a:solidFill>
              </a:endParaRPr>
            </a:p>
          </p:txBody>
        </p:sp>
      </p:grpSp>
      <p:grpSp>
        <p:nvGrpSpPr>
          <p:cNvPr id="136" name="Group 2">
            <a:extLst>
              <a:ext uri="{FF2B5EF4-FFF2-40B4-BE49-F238E27FC236}">
                <a16:creationId xmlns:a16="http://schemas.microsoft.com/office/drawing/2014/main" xmlns="" id="{191C1607-C8B7-4B99-9DC5-3321A9E92D49}"/>
              </a:ext>
            </a:extLst>
          </p:cNvPr>
          <p:cNvGrpSpPr/>
          <p:nvPr/>
        </p:nvGrpSpPr>
        <p:grpSpPr>
          <a:xfrm>
            <a:off x="9381445" y="786371"/>
            <a:ext cx="1312385" cy="1275682"/>
            <a:chOff x="5227858" y="1755914"/>
            <a:chExt cx="1305683" cy="1275682"/>
          </a:xfrm>
        </p:grpSpPr>
        <p:sp>
          <p:nvSpPr>
            <p:cNvPr id="137" name="Teardrop 123">
              <a:extLst>
                <a:ext uri="{FF2B5EF4-FFF2-40B4-BE49-F238E27FC236}">
                  <a16:creationId xmlns:a16="http://schemas.microsoft.com/office/drawing/2014/main" xmlns=""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24">
              <a:extLst>
                <a:ext uri="{FF2B5EF4-FFF2-40B4-BE49-F238E27FC236}">
                  <a16:creationId xmlns:a16="http://schemas.microsoft.com/office/drawing/2014/main" xmlns="" id="{1431DABB-47B8-4640-BD39-9CC7E2CDA115}"/>
                </a:ext>
              </a:extLst>
            </p:cNvPr>
            <p:cNvSpPr/>
            <p:nvPr/>
          </p:nvSpPr>
          <p:spPr>
            <a:xfrm>
              <a:off x="5227858" y="1948912"/>
              <a:ext cx="1305683"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Aperçu</a:t>
              </a:r>
              <a:endParaRPr lang="en-US" dirty="0">
                <a:solidFill>
                  <a:schemeClr val="tx1"/>
                </a:solidFill>
              </a:endParaRPr>
            </a:p>
          </p:txBody>
        </p:sp>
      </p:grpSp>
      <p:sp>
        <p:nvSpPr>
          <p:cNvPr id="79" name="TextBox 81">
            <a:extLst>
              <a:ext uri="{FF2B5EF4-FFF2-40B4-BE49-F238E27FC236}">
                <a16:creationId xmlns:a16="http://schemas.microsoft.com/office/drawing/2014/main" xmlns="" id="{73DE47E8-526D-4A96-A671-69E14D20D1EB}"/>
              </a:ext>
            </a:extLst>
          </p:cNvPr>
          <p:cNvSpPr txBox="1"/>
          <p:nvPr/>
        </p:nvSpPr>
        <p:spPr>
          <a:xfrm rot="16200000">
            <a:off x="-240192" y="3246145"/>
            <a:ext cx="2097072"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MODELES TESTES</a:t>
            </a:r>
            <a:endParaRPr lang="en-US" sz="2000" b="1" dirty="0">
              <a:solidFill>
                <a:srgbClr val="F0EEF0"/>
              </a:solidFill>
              <a:latin typeface="Tw Cen MT" panose="020B0602020104020603" pitchFamily="34" charset="0"/>
            </a:endParaRPr>
          </a:p>
        </p:txBody>
      </p:sp>
      <p:pic>
        <p:nvPicPr>
          <p:cNvPr id="4100" name="Picture 4" descr="Résultat d’images pour Circular  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0701" y="2825277"/>
            <a:ext cx="1091933" cy="9691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5722175" y="2922956"/>
            <a:ext cx="1181498" cy="1056713"/>
            <a:chOff x="5722175" y="2783474"/>
            <a:chExt cx="1181498" cy="1056713"/>
          </a:xfrm>
        </p:grpSpPr>
        <p:sp>
          <p:nvSpPr>
            <p:cNvPr id="88" name="TextBox 102">
              <a:extLst>
                <a:ext uri="{FF2B5EF4-FFF2-40B4-BE49-F238E27FC236}">
                  <a16:creationId xmlns:a16="http://schemas.microsoft.com/office/drawing/2014/main" xmlns="" id="{FECB41C1-3E79-45AA-B100-38C9E092C776}"/>
                </a:ext>
              </a:extLst>
            </p:cNvPr>
            <p:cNvSpPr txBox="1"/>
            <p:nvPr/>
          </p:nvSpPr>
          <p:spPr>
            <a:xfrm>
              <a:off x="5722175" y="2824524"/>
              <a:ext cx="1181498"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pic>
          <p:nvPicPr>
            <p:cNvPr id="4102" name="Picture 6" descr="How to Create Custom Loading Animations to Decrease Bounce Rates ..."/>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844062" y="2783474"/>
              <a:ext cx="1053888" cy="8679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e 4"/>
          <p:cNvGrpSpPr/>
          <p:nvPr/>
        </p:nvGrpSpPr>
        <p:grpSpPr>
          <a:xfrm>
            <a:off x="8273848" y="2912528"/>
            <a:ext cx="1181498" cy="1047739"/>
            <a:chOff x="8273848" y="2819540"/>
            <a:chExt cx="1181498" cy="1047739"/>
          </a:xfrm>
        </p:grpSpPr>
        <p:sp>
          <p:nvSpPr>
            <p:cNvPr id="95" name="TextBox 102">
              <a:extLst>
                <a:ext uri="{FF2B5EF4-FFF2-40B4-BE49-F238E27FC236}">
                  <a16:creationId xmlns:a16="http://schemas.microsoft.com/office/drawing/2014/main" xmlns="" id="{FECB41C1-3E79-45AA-B100-38C9E092C776}"/>
                </a:ext>
              </a:extLst>
            </p:cNvPr>
            <p:cNvSpPr txBox="1"/>
            <p:nvPr/>
          </p:nvSpPr>
          <p:spPr>
            <a:xfrm>
              <a:off x="8273848" y="2851616"/>
              <a:ext cx="1181498"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pic>
          <p:nvPicPr>
            <p:cNvPr id="4104" name="Picture 8" descr="Top 10 blogger templates 2018"/>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93720" y="2819540"/>
              <a:ext cx="939501" cy="101576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0203" y="591362"/>
            <a:ext cx="4386317" cy="1985332"/>
          </a:xfrm>
          <a:prstGeom prst="rect">
            <a:avLst/>
          </a:prstGeom>
        </p:spPr>
      </p:pic>
    </p:spTree>
    <p:extLst>
      <p:ext uri="{BB962C8B-B14F-4D97-AF65-F5344CB8AC3E}">
        <p14:creationId xmlns:p14="http://schemas.microsoft.com/office/powerpoint/2010/main" val="3368770377"/>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p:cTn id="7" dur="250" fill="hold"/>
                                        <p:tgtEl>
                                          <p:spTgt spid="132"/>
                                        </p:tgtEl>
                                        <p:attrNameLst>
                                          <p:attrName>ppt_w</p:attrName>
                                        </p:attrNameLst>
                                      </p:cBhvr>
                                      <p:tavLst>
                                        <p:tav tm="0">
                                          <p:val>
                                            <p:fltVal val="0"/>
                                          </p:val>
                                        </p:tav>
                                        <p:tav tm="100000">
                                          <p:val>
                                            <p:strVal val="#ppt_w"/>
                                          </p:val>
                                        </p:tav>
                                      </p:tavLst>
                                    </p:anim>
                                    <p:anim calcmode="lin" valueType="num">
                                      <p:cBhvr>
                                        <p:cTn id="8" dur="250" fill="hold"/>
                                        <p:tgtEl>
                                          <p:spTgt spid="132"/>
                                        </p:tgtEl>
                                        <p:attrNameLst>
                                          <p:attrName>ppt_h</p:attrName>
                                        </p:attrNameLst>
                                      </p:cBhvr>
                                      <p:tavLst>
                                        <p:tav tm="0">
                                          <p:val>
                                            <p:fltVal val="0"/>
                                          </p:val>
                                        </p:tav>
                                        <p:tav tm="100000">
                                          <p:val>
                                            <p:strVal val="#ppt_h"/>
                                          </p:val>
                                        </p:tav>
                                      </p:tavLst>
                                    </p:anim>
                                    <p:animEffect transition="in" filter="fade">
                                      <p:cBhvr>
                                        <p:cTn id="9" dur="250"/>
                                        <p:tgtEl>
                                          <p:spTgt spid="13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wheel(1)">
                                      <p:cBhvr>
                                        <p:cTn id="14" dur="2000"/>
                                        <p:tgtEl>
                                          <p:spTgt spid="126"/>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wipe(left)">
                                      <p:cBhvr>
                                        <p:cTn id="18" dur="500"/>
                                        <p:tgtEl>
                                          <p:spTgt spid="125"/>
                                        </p:tgtEl>
                                      </p:cBhvr>
                                    </p:animEffect>
                                  </p:childTnLst>
                                </p:cTn>
                              </p:par>
                            </p:childTnLst>
                          </p:cTn>
                        </p:par>
                        <p:par>
                          <p:cTn id="19" fill="hold">
                            <p:stCondLst>
                              <p:cond delay="2500"/>
                            </p:stCondLst>
                            <p:childTnLst>
                              <p:par>
                                <p:cTn id="20" presetID="53" presetClass="entr" presetSubtype="16" fill="hold" nodeType="afterEffect">
                                  <p:stCondLst>
                                    <p:cond delay="0"/>
                                  </p:stCondLst>
                                  <p:childTnLst>
                                    <p:set>
                                      <p:cBhvr>
                                        <p:cTn id="21" dur="1" fill="hold">
                                          <p:stCondLst>
                                            <p:cond delay="0"/>
                                          </p:stCondLst>
                                        </p:cTn>
                                        <p:tgtEl>
                                          <p:spTgt spid="129"/>
                                        </p:tgtEl>
                                        <p:attrNameLst>
                                          <p:attrName>style.visibility</p:attrName>
                                        </p:attrNameLst>
                                      </p:cBhvr>
                                      <p:to>
                                        <p:strVal val="visible"/>
                                      </p:to>
                                    </p:set>
                                    <p:anim calcmode="lin" valueType="num">
                                      <p:cBhvr>
                                        <p:cTn id="22" dur="250" fill="hold"/>
                                        <p:tgtEl>
                                          <p:spTgt spid="129"/>
                                        </p:tgtEl>
                                        <p:attrNameLst>
                                          <p:attrName>ppt_w</p:attrName>
                                        </p:attrNameLst>
                                      </p:cBhvr>
                                      <p:tavLst>
                                        <p:tav tm="0">
                                          <p:val>
                                            <p:fltVal val="0"/>
                                          </p:val>
                                        </p:tav>
                                        <p:tav tm="100000">
                                          <p:val>
                                            <p:strVal val="#ppt_w"/>
                                          </p:val>
                                        </p:tav>
                                      </p:tavLst>
                                    </p:anim>
                                    <p:anim calcmode="lin" valueType="num">
                                      <p:cBhvr>
                                        <p:cTn id="23" dur="250" fill="hold"/>
                                        <p:tgtEl>
                                          <p:spTgt spid="129"/>
                                        </p:tgtEl>
                                        <p:attrNameLst>
                                          <p:attrName>ppt_h</p:attrName>
                                        </p:attrNameLst>
                                      </p:cBhvr>
                                      <p:tavLst>
                                        <p:tav tm="0">
                                          <p:val>
                                            <p:fltVal val="0"/>
                                          </p:val>
                                        </p:tav>
                                        <p:tav tm="100000">
                                          <p:val>
                                            <p:strVal val="#ppt_h"/>
                                          </p:val>
                                        </p:tav>
                                      </p:tavLst>
                                    </p:anim>
                                    <p:animEffect transition="in" filter="fade">
                                      <p:cBhvr>
                                        <p:cTn id="24" dur="250"/>
                                        <p:tgtEl>
                                          <p:spTgt spid="129"/>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250" fill="hold"/>
                                        <p:tgtEl>
                                          <p:spTgt spid="136"/>
                                        </p:tgtEl>
                                        <p:attrNameLst>
                                          <p:attrName>ppt_w</p:attrName>
                                        </p:attrNameLst>
                                      </p:cBhvr>
                                      <p:tavLst>
                                        <p:tav tm="0">
                                          <p:val>
                                            <p:fltVal val="0"/>
                                          </p:val>
                                        </p:tav>
                                        <p:tav tm="100000">
                                          <p:val>
                                            <p:strVal val="#ppt_w"/>
                                          </p:val>
                                        </p:tav>
                                      </p:tavLst>
                                    </p:anim>
                                    <p:anim calcmode="lin" valueType="num">
                                      <p:cBhvr>
                                        <p:cTn id="29" dur="250" fill="hold"/>
                                        <p:tgtEl>
                                          <p:spTgt spid="136"/>
                                        </p:tgtEl>
                                        <p:attrNameLst>
                                          <p:attrName>ppt_h</p:attrName>
                                        </p:attrNameLst>
                                      </p:cBhvr>
                                      <p:tavLst>
                                        <p:tav tm="0">
                                          <p:val>
                                            <p:fltVal val="0"/>
                                          </p:val>
                                        </p:tav>
                                        <p:tav tm="100000">
                                          <p:val>
                                            <p:strVal val="#ppt_h"/>
                                          </p:val>
                                        </p:tav>
                                      </p:tavLst>
                                    </p:anim>
                                    <p:animEffect transition="in" filter="fade">
                                      <p:cBhvr>
                                        <p:cTn id="30" dur="250"/>
                                        <p:tgtEl>
                                          <p:spTgt spid="13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anim calcmode="lin" valueType="num">
                                      <p:cBhvr>
                                        <p:cTn id="36" dur="500" fill="hold"/>
                                        <p:tgtEl>
                                          <p:spTgt spid="108"/>
                                        </p:tgtEl>
                                        <p:attrNameLst>
                                          <p:attrName>ppt_x</p:attrName>
                                        </p:attrNameLst>
                                      </p:cBhvr>
                                      <p:tavLst>
                                        <p:tav tm="0">
                                          <p:val>
                                            <p:strVal val="#ppt_x"/>
                                          </p:val>
                                        </p:tav>
                                        <p:tav tm="100000">
                                          <p:val>
                                            <p:strVal val="#ppt_x"/>
                                          </p:val>
                                        </p:tav>
                                      </p:tavLst>
                                    </p:anim>
                                    <p:anim calcmode="lin" valueType="num">
                                      <p:cBhvr>
                                        <p:cTn id="37" dur="500" fill="hold"/>
                                        <p:tgtEl>
                                          <p:spTgt spid="108"/>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250"/>
                                  </p:stCondLst>
                                  <p:childTnLst>
                                    <p:set>
                                      <p:cBhvr>
                                        <p:cTn id="40" dur="1" fill="hold">
                                          <p:stCondLst>
                                            <p:cond delay="0"/>
                                          </p:stCondLst>
                                        </p:cTn>
                                        <p:tgtEl>
                                          <p:spTgt spid="104"/>
                                        </p:tgtEl>
                                        <p:attrNameLst>
                                          <p:attrName>style.visibility</p:attrName>
                                        </p:attrNameLst>
                                      </p:cBhvr>
                                      <p:to>
                                        <p:strVal val="visible"/>
                                      </p:to>
                                    </p:set>
                                    <p:animEffect transition="in" filter="fade">
                                      <p:cBhvr>
                                        <p:cTn id="41" dur="500"/>
                                        <p:tgtEl>
                                          <p:spTgt spid="104"/>
                                        </p:tgtEl>
                                      </p:cBhvr>
                                    </p:animEffect>
                                    <p:anim calcmode="lin" valueType="num">
                                      <p:cBhvr>
                                        <p:cTn id="42" dur="500" fill="hold"/>
                                        <p:tgtEl>
                                          <p:spTgt spid="104"/>
                                        </p:tgtEl>
                                        <p:attrNameLst>
                                          <p:attrName>ppt_x</p:attrName>
                                        </p:attrNameLst>
                                      </p:cBhvr>
                                      <p:tavLst>
                                        <p:tav tm="0">
                                          <p:val>
                                            <p:strVal val="#ppt_x"/>
                                          </p:val>
                                        </p:tav>
                                        <p:tav tm="100000">
                                          <p:val>
                                            <p:strVal val="#ppt_x"/>
                                          </p:val>
                                        </p:tav>
                                      </p:tavLst>
                                    </p:anim>
                                    <p:anim calcmode="lin" valueType="num">
                                      <p:cBhvr>
                                        <p:cTn id="43" dur="500" fill="hold"/>
                                        <p:tgtEl>
                                          <p:spTgt spid="104"/>
                                        </p:tgtEl>
                                        <p:attrNameLst>
                                          <p:attrName>ppt_y</p:attrName>
                                        </p:attrNameLst>
                                      </p:cBhvr>
                                      <p:tavLst>
                                        <p:tav tm="0">
                                          <p:val>
                                            <p:strVal val="#ppt_y+.1"/>
                                          </p:val>
                                        </p:tav>
                                        <p:tav tm="100000">
                                          <p:val>
                                            <p:strVal val="#ppt_y"/>
                                          </p:val>
                                        </p:tav>
                                      </p:tavLst>
                                    </p:anim>
                                  </p:childTnLst>
                                </p:cTn>
                              </p:par>
                            </p:childTnLst>
                          </p:cTn>
                        </p:par>
                        <p:par>
                          <p:cTn id="44" fill="hold">
                            <p:stCondLst>
                              <p:cond delay="1250"/>
                            </p:stCondLst>
                            <p:childTnLst>
                              <p:par>
                                <p:cTn id="45" presetID="53" presetClass="entr" presetSubtype="16"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500" fill="hold"/>
                                        <p:tgtEl>
                                          <p:spTgt spid="114"/>
                                        </p:tgtEl>
                                        <p:attrNameLst>
                                          <p:attrName>ppt_w</p:attrName>
                                        </p:attrNameLst>
                                      </p:cBhvr>
                                      <p:tavLst>
                                        <p:tav tm="0">
                                          <p:val>
                                            <p:fltVal val="0"/>
                                          </p:val>
                                        </p:tav>
                                        <p:tav tm="100000">
                                          <p:val>
                                            <p:strVal val="#ppt_w"/>
                                          </p:val>
                                        </p:tav>
                                      </p:tavLst>
                                    </p:anim>
                                    <p:anim calcmode="lin" valueType="num">
                                      <p:cBhvr>
                                        <p:cTn id="48" dur="500" fill="hold"/>
                                        <p:tgtEl>
                                          <p:spTgt spid="114"/>
                                        </p:tgtEl>
                                        <p:attrNameLst>
                                          <p:attrName>ppt_h</p:attrName>
                                        </p:attrNameLst>
                                      </p:cBhvr>
                                      <p:tavLst>
                                        <p:tav tm="0">
                                          <p:val>
                                            <p:fltVal val="0"/>
                                          </p:val>
                                        </p:tav>
                                        <p:tav tm="100000">
                                          <p:val>
                                            <p:strVal val="#ppt_h"/>
                                          </p:val>
                                        </p:tav>
                                      </p:tavLst>
                                    </p:anim>
                                    <p:animEffect transition="in" filter="fade">
                                      <p:cBhvr>
                                        <p:cTn id="49" dur="500"/>
                                        <p:tgtEl>
                                          <p:spTgt spid="114"/>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par>
                          <p:cTn id="55" fill="hold">
                            <p:stCondLst>
                              <p:cond delay="1750"/>
                            </p:stCondLst>
                            <p:childTnLst>
                              <p:par>
                                <p:cTn id="56" presetID="42" presetClass="entr" presetSubtype="0" fill="hold" grpId="0" nodeType="afterEffect">
                                  <p:stCondLst>
                                    <p:cond delay="25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anim calcmode="lin" valueType="num">
                                      <p:cBhvr>
                                        <p:cTn id="59" dur="500" fill="hold"/>
                                        <p:tgtEl>
                                          <p:spTgt spid="109"/>
                                        </p:tgtEl>
                                        <p:attrNameLst>
                                          <p:attrName>ppt_x</p:attrName>
                                        </p:attrNameLst>
                                      </p:cBhvr>
                                      <p:tavLst>
                                        <p:tav tm="0">
                                          <p:val>
                                            <p:strVal val="#ppt_x"/>
                                          </p:val>
                                        </p:tav>
                                        <p:tav tm="100000">
                                          <p:val>
                                            <p:strVal val="#ppt_x"/>
                                          </p:val>
                                        </p:tav>
                                      </p:tavLst>
                                    </p:anim>
                                    <p:anim calcmode="lin" valueType="num">
                                      <p:cBhvr>
                                        <p:cTn id="60" dur="500" fill="hold"/>
                                        <p:tgtEl>
                                          <p:spTgt spid="109"/>
                                        </p:tgtEl>
                                        <p:attrNameLst>
                                          <p:attrName>ppt_y</p:attrName>
                                        </p:attrNameLst>
                                      </p:cBhvr>
                                      <p:tavLst>
                                        <p:tav tm="0">
                                          <p:val>
                                            <p:strVal val="#ppt_y+.1"/>
                                          </p:val>
                                        </p:tav>
                                        <p:tav tm="100000">
                                          <p:val>
                                            <p:strVal val="#ppt_y"/>
                                          </p:val>
                                        </p:tav>
                                      </p:tavLst>
                                    </p:anim>
                                  </p:childTnLst>
                                </p:cTn>
                              </p:par>
                            </p:childTnLst>
                          </p:cTn>
                        </p:par>
                        <p:par>
                          <p:cTn id="61" fill="hold">
                            <p:stCondLst>
                              <p:cond delay="2500"/>
                            </p:stCondLst>
                            <p:childTnLst>
                              <p:par>
                                <p:cTn id="62" presetID="42" presetClass="entr" presetSubtype="0" fill="hold" nodeType="afterEffect">
                                  <p:stCondLst>
                                    <p:cond delay="250"/>
                                  </p:stCondLst>
                                  <p:childTnLst>
                                    <p:set>
                                      <p:cBhvr>
                                        <p:cTn id="63" dur="1" fill="hold">
                                          <p:stCondLst>
                                            <p:cond delay="0"/>
                                          </p:stCondLst>
                                        </p:cTn>
                                        <p:tgtEl>
                                          <p:spTgt spid="100"/>
                                        </p:tgtEl>
                                        <p:attrNameLst>
                                          <p:attrName>style.visibility</p:attrName>
                                        </p:attrNameLst>
                                      </p:cBhvr>
                                      <p:to>
                                        <p:strVal val="visible"/>
                                      </p:to>
                                    </p:set>
                                    <p:animEffect transition="in" filter="fade">
                                      <p:cBhvr>
                                        <p:cTn id="64" dur="500"/>
                                        <p:tgtEl>
                                          <p:spTgt spid="100"/>
                                        </p:tgtEl>
                                      </p:cBhvr>
                                    </p:animEffect>
                                    <p:anim calcmode="lin" valueType="num">
                                      <p:cBhvr>
                                        <p:cTn id="65" dur="500" fill="hold"/>
                                        <p:tgtEl>
                                          <p:spTgt spid="100"/>
                                        </p:tgtEl>
                                        <p:attrNameLst>
                                          <p:attrName>ppt_x</p:attrName>
                                        </p:attrNameLst>
                                      </p:cBhvr>
                                      <p:tavLst>
                                        <p:tav tm="0">
                                          <p:val>
                                            <p:strVal val="#ppt_x"/>
                                          </p:val>
                                        </p:tav>
                                        <p:tav tm="100000">
                                          <p:val>
                                            <p:strVal val="#ppt_x"/>
                                          </p:val>
                                        </p:tav>
                                      </p:tavLst>
                                    </p:anim>
                                    <p:anim calcmode="lin" valueType="num">
                                      <p:cBhvr>
                                        <p:cTn id="66" dur="500" fill="hold"/>
                                        <p:tgtEl>
                                          <p:spTgt spid="100"/>
                                        </p:tgtEl>
                                        <p:attrNameLst>
                                          <p:attrName>ppt_y</p:attrName>
                                        </p:attrNameLst>
                                      </p:cBhvr>
                                      <p:tavLst>
                                        <p:tav tm="0">
                                          <p:val>
                                            <p:strVal val="#ppt_y+.1"/>
                                          </p:val>
                                        </p:tav>
                                        <p:tav tm="100000">
                                          <p:val>
                                            <p:strVal val="#ppt_y"/>
                                          </p:val>
                                        </p:tav>
                                      </p:tavLst>
                                    </p:anim>
                                  </p:childTnLst>
                                </p:cTn>
                              </p:par>
                            </p:childTnLst>
                          </p:cTn>
                        </p:par>
                        <p:par>
                          <p:cTn id="67" fill="hold">
                            <p:stCondLst>
                              <p:cond delay="3250"/>
                            </p:stCondLst>
                            <p:childTnLst>
                              <p:par>
                                <p:cTn id="68" presetID="53" presetClass="entr" presetSubtype="16" fill="hold" nodeType="afterEffect">
                                  <p:stCondLst>
                                    <p:cond delay="0"/>
                                  </p:stCondLst>
                                  <p:childTnLst>
                                    <p:set>
                                      <p:cBhvr>
                                        <p:cTn id="69" dur="1" fill="hold">
                                          <p:stCondLst>
                                            <p:cond delay="0"/>
                                          </p:stCondLst>
                                        </p:cTn>
                                        <p:tgtEl>
                                          <p:spTgt spid="117"/>
                                        </p:tgtEl>
                                        <p:attrNameLst>
                                          <p:attrName>style.visibility</p:attrName>
                                        </p:attrNameLst>
                                      </p:cBhvr>
                                      <p:to>
                                        <p:strVal val="visible"/>
                                      </p:to>
                                    </p:set>
                                    <p:anim calcmode="lin" valueType="num">
                                      <p:cBhvr>
                                        <p:cTn id="70" dur="500" fill="hold"/>
                                        <p:tgtEl>
                                          <p:spTgt spid="117"/>
                                        </p:tgtEl>
                                        <p:attrNameLst>
                                          <p:attrName>ppt_w</p:attrName>
                                        </p:attrNameLst>
                                      </p:cBhvr>
                                      <p:tavLst>
                                        <p:tav tm="0">
                                          <p:val>
                                            <p:fltVal val="0"/>
                                          </p:val>
                                        </p:tav>
                                        <p:tav tm="100000">
                                          <p:val>
                                            <p:strVal val="#ppt_w"/>
                                          </p:val>
                                        </p:tav>
                                      </p:tavLst>
                                    </p:anim>
                                    <p:anim calcmode="lin" valueType="num">
                                      <p:cBhvr>
                                        <p:cTn id="71" dur="500" fill="hold"/>
                                        <p:tgtEl>
                                          <p:spTgt spid="117"/>
                                        </p:tgtEl>
                                        <p:attrNameLst>
                                          <p:attrName>ppt_h</p:attrName>
                                        </p:attrNameLst>
                                      </p:cBhvr>
                                      <p:tavLst>
                                        <p:tav tm="0">
                                          <p:val>
                                            <p:fltVal val="0"/>
                                          </p:val>
                                        </p:tav>
                                        <p:tav tm="100000">
                                          <p:val>
                                            <p:strVal val="#ppt_h"/>
                                          </p:val>
                                        </p:tav>
                                      </p:tavLst>
                                    </p:anim>
                                    <p:animEffect transition="in" filter="fade">
                                      <p:cBhvr>
                                        <p:cTn id="72" dur="500"/>
                                        <p:tgtEl>
                                          <p:spTgt spid="117"/>
                                        </p:tgtEl>
                                      </p:cBhvr>
                                    </p:animEffect>
                                  </p:childTnLst>
                                </p:cTn>
                              </p:par>
                              <p:par>
                                <p:cTn id="73" presetID="53" presetClass="entr" presetSubtype="16"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fltVal val="0"/>
                                          </p:val>
                                        </p:tav>
                                        <p:tav tm="100000">
                                          <p:val>
                                            <p:strVal val="#ppt_h"/>
                                          </p:val>
                                        </p:tav>
                                      </p:tavLst>
                                    </p:anim>
                                    <p:animEffect transition="in" filter="fade">
                                      <p:cBhvr>
                                        <p:cTn id="77" dur="500"/>
                                        <p:tgtEl>
                                          <p:spTgt spid="7"/>
                                        </p:tgtEl>
                                      </p:cBhvr>
                                    </p:animEffect>
                                  </p:childTnLst>
                                </p:cTn>
                              </p:par>
                            </p:childTnLst>
                          </p:cTn>
                        </p:par>
                        <p:par>
                          <p:cTn id="78" fill="hold">
                            <p:stCondLst>
                              <p:cond delay="3750"/>
                            </p:stCondLst>
                            <p:childTnLst>
                              <p:par>
                                <p:cTn id="79" presetID="42" presetClass="entr" presetSubtype="0" fill="hold" grpId="0" nodeType="afterEffect">
                                  <p:stCondLst>
                                    <p:cond delay="250"/>
                                  </p:stCondLst>
                                  <p:childTnLst>
                                    <p:set>
                                      <p:cBhvr>
                                        <p:cTn id="80" dur="1" fill="hold">
                                          <p:stCondLst>
                                            <p:cond delay="0"/>
                                          </p:stCondLst>
                                        </p:cTn>
                                        <p:tgtEl>
                                          <p:spTgt spid="110"/>
                                        </p:tgtEl>
                                        <p:attrNameLst>
                                          <p:attrName>style.visibility</p:attrName>
                                        </p:attrNameLst>
                                      </p:cBhvr>
                                      <p:to>
                                        <p:strVal val="visible"/>
                                      </p:to>
                                    </p:set>
                                    <p:animEffect transition="in" filter="fade">
                                      <p:cBhvr>
                                        <p:cTn id="81" dur="500"/>
                                        <p:tgtEl>
                                          <p:spTgt spid="110"/>
                                        </p:tgtEl>
                                      </p:cBhvr>
                                    </p:animEffect>
                                    <p:anim calcmode="lin" valueType="num">
                                      <p:cBhvr>
                                        <p:cTn id="82" dur="500" fill="hold"/>
                                        <p:tgtEl>
                                          <p:spTgt spid="110"/>
                                        </p:tgtEl>
                                        <p:attrNameLst>
                                          <p:attrName>ppt_x</p:attrName>
                                        </p:attrNameLst>
                                      </p:cBhvr>
                                      <p:tavLst>
                                        <p:tav tm="0">
                                          <p:val>
                                            <p:strVal val="#ppt_x"/>
                                          </p:val>
                                        </p:tav>
                                        <p:tav tm="100000">
                                          <p:val>
                                            <p:strVal val="#ppt_x"/>
                                          </p:val>
                                        </p:tav>
                                      </p:tavLst>
                                    </p:anim>
                                    <p:anim calcmode="lin" valueType="num">
                                      <p:cBhvr>
                                        <p:cTn id="83" dur="500" fill="hold"/>
                                        <p:tgtEl>
                                          <p:spTgt spid="110"/>
                                        </p:tgtEl>
                                        <p:attrNameLst>
                                          <p:attrName>ppt_y</p:attrName>
                                        </p:attrNameLst>
                                      </p:cBhvr>
                                      <p:tavLst>
                                        <p:tav tm="0">
                                          <p:val>
                                            <p:strVal val="#ppt_y+.1"/>
                                          </p:val>
                                        </p:tav>
                                        <p:tav tm="100000">
                                          <p:val>
                                            <p:strVal val="#ppt_y"/>
                                          </p:val>
                                        </p:tav>
                                      </p:tavLst>
                                    </p:anim>
                                  </p:childTnLst>
                                </p:cTn>
                              </p:par>
                            </p:childTnLst>
                          </p:cTn>
                        </p:par>
                        <p:par>
                          <p:cTn id="84" fill="hold">
                            <p:stCondLst>
                              <p:cond delay="4500"/>
                            </p:stCondLst>
                            <p:childTnLst>
                              <p:par>
                                <p:cTn id="85" presetID="42" presetClass="entr" presetSubtype="0" fill="hold" nodeType="afterEffect">
                                  <p:stCondLst>
                                    <p:cond delay="250"/>
                                  </p:stCondLst>
                                  <p:childTnLst>
                                    <p:set>
                                      <p:cBhvr>
                                        <p:cTn id="86" dur="1" fill="hold">
                                          <p:stCondLst>
                                            <p:cond delay="0"/>
                                          </p:stCondLst>
                                        </p:cTn>
                                        <p:tgtEl>
                                          <p:spTgt spid="96"/>
                                        </p:tgtEl>
                                        <p:attrNameLst>
                                          <p:attrName>style.visibility</p:attrName>
                                        </p:attrNameLst>
                                      </p:cBhvr>
                                      <p:to>
                                        <p:strVal val="visible"/>
                                      </p:to>
                                    </p:set>
                                    <p:animEffect transition="in" filter="fade">
                                      <p:cBhvr>
                                        <p:cTn id="87" dur="500"/>
                                        <p:tgtEl>
                                          <p:spTgt spid="96"/>
                                        </p:tgtEl>
                                      </p:cBhvr>
                                    </p:animEffect>
                                    <p:anim calcmode="lin" valueType="num">
                                      <p:cBhvr>
                                        <p:cTn id="88" dur="500" fill="hold"/>
                                        <p:tgtEl>
                                          <p:spTgt spid="96"/>
                                        </p:tgtEl>
                                        <p:attrNameLst>
                                          <p:attrName>ppt_x</p:attrName>
                                        </p:attrNameLst>
                                      </p:cBhvr>
                                      <p:tavLst>
                                        <p:tav tm="0">
                                          <p:val>
                                            <p:strVal val="#ppt_x"/>
                                          </p:val>
                                        </p:tav>
                                        <p:tav tm="100000">
                                          <p:val>
                                            <p:strVal val="#ppt_x"/>
                                          </p:val>
                                        </p:tav>
                                      </p:tavLst>
                                    </p:anim>
                                    <p:anim calcmode="lin" valueType="num">
                                      <p:cBhvr>
                                        <p:cTn id="89" dur="500" fill="hold"/>
                                        <p:tgtEl>
                                          <p:spTgt spid="96"/>
                                        </p:tgtEl>
                                        <p:attrNameLst>
                                          <p:attrName>ppt_y</p:attrName>
                                        </p:attrNameLst>
                                      </p:cBhvr>
                                      <p:tavLst>
                                        <p:tav tm="0">
                                          <p:val>
                                            <p:strVal val="#ppt_y+.1"/>
                                          </p:val>
                                        </p:tav>
                                        <p:tav tm="100000">
                                          <p:val>
                                            <p:strVal val="#ppt_y"/>
                                          </p:val>
                                        </p:tav>
                                      </p:tavLst>
                                    </p:anim>
                                  </p:childTnLst>
                                </p:cTn>
                              </p:par>
                            </p:childTnLst>
                          </p:cTn>
                        </p:par>
                        <p:par>
                          <p:cTn id="90" fill="hold">
                            <p:stCondLst>
                              <p:cond delay="5250"/>
                            </p:stCondLst>
                            <p:childTnLst>
                              <p:par>
                                <p:cTn id="91" presetID="53" presetClass="entr" presetSubtype="16" fill="hold" nodeType="afterEffect">
                                  <p:stCondLst>
                                    <p:cond delay="0"/>
                                  </p:stCondLst>
                                  <p:childTnLst>
                                    <p:set>
                                      <p:cBhvr>
                                        <p:cTn id="92" dur="1" fill="hold">
                                          <p:stCondLst>
                                            <p:cond delay="0"/>
                                          </p:stCondLst>
                                        </p:cTn>
                                        <p:tgtEl>
                                          <p:spTgt spid="120"/>
                                        </p:tgtEl>
                                        <p:attrNameLst>
                                          <p:attrName>style.visibility</p:attrName>
                                        </p:attrNameLst>
                                      </p:cBhvr>
                                      <p:to>
                                        <p:strVal val="visible"/>
                                      </p:to>
                                    </p:set>
                                    <p:anim calcmode="lin" valueType="num">
                                      <p:cBhvr>
                                        <p:cTn id="93" dur="500" fill="hold"/>
                                        <p:tgtEl>
                                          <p:spTgt spid="120"/>
                                        </p:tgtEl>
                                        <p:attrNameLst>
                                          <p:attrName>ppt_w</p:attrName>
                                        </p:attrNameLst>
                                      </p:cBhvr>
                                      <p:tavLst>
                                        <p:tav tm="0">
                                          <p:val>
                                            <p:fltVal val="0"/>
                                          </p:val>
                                        </p:tav>
                                        <p:tav tm="100000">
                                          <p:val>
                                            <p:strVal val="#ppt_w"/>
                                          </p:val>
                                        </p:tav>
                                      </p:tavLst>
                                    </p:anim>
                                    <p:anim calcmode="lin" valueType="num">
                                      <p:cBhvr>
                                        <p:cTn id="94" dur="500" fill="hold"/>
                                        <p:tgtEl>
                                          <p:spTgt spid="120"/>
                                        </p:tgtEl>
                                        <p:attrNameLst>
                                          <p:attrName>ppt_h</p:attrName>
                                        </p:attrNameLst>
                                      </p:cBhvr>
                                      <p:tavLst>
                                        <p:tav tm="0">
                                          <p:val>
                                            <p:fltVal val="0"/>
                                          </p:val>
                                        </p:tav>
                                        <p:tav tm="100000">
                                          <p:val>
                                            <p:strVal val="#ppt_h"/>
                                          </p:val>
                                        </p:tav>
                                      </p:tavLst>
                                    </p:anim>
                                    <p:animEffect transition="in" filter="fade">
                                      <p:cBhvr>
                                        <p:cTn id="95" dur="500"/>
                                        <p:tgtEl>
                                          <p:spTgt spid="120"/>
                                        </p:tgtEl>
                                      </p:cBhvr>
                                    </p:animEffect>
                                  </p:childTnLst>
                                </p:cTn>
                              </p:par>
                              <p:par>
                                <p:cTn id="96" presetID="53" presetClass="entr" presetSubtype="16" fill="hold" nodeType="with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p:cTn id="98" dur="500" fill="hold"/>
                                        <p:tgtEl>
                                          <p:spTgt spid="9"/>
                                        </p:tgtEl>
                                        <p:attrNameLst>
                                          <p:attrName>ppt_w</p:attrName>
                                        </p:attrNameLst>
                                      </p:cBhvr>
                                      <p:tavLst>
                                        <p:tav tm="0">
                                          <p:val>
                                            <p:fltVal val="0"/>
                                          </p:val>
                                        </p:tav>
                                        <p:tav tm="100000">
                                          <p:val>
                                            <p:strVal val="#ppt_w"/>
                                          </p:val>
                                        </p:tav>
                                      </p:tavLst>
                                    </p:anim>
                                    <p:anim calcmode="lin" valueType="num">
                                      <p:cBhvr>
                                        <p:cTn id="99" dur="500" fill="hold"/>
                                        <p:tgtEl>
                                          <p:spTgt spid="9"/>
                                        </p:tgtEl>
                                        <p:attrNameLst>
                                          <p:attrName>ppt_h</p:attrName>
                                        </p:attrNameLst>
                                      </p:cBhvr>
                                      <p:tavLst>
                                        <p:tav tm="0">
                                          <p:val>
                                            <p:fltVal val="0"/>
                                          </p:val>
                                        </p:tav>
                                        <p:tav tm="100000">
                                          <p:val>
                                            <p:strVal val="#ppt_h"/>
                                          </p:val>
                                        </p:tav>
                                      </p:tavLst>
                                    </p:anim>
                                    <p:animEffect transition="in" filter="fade">
                                      <p:cBhvr>
                                        <p:cTn id="10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65267" y="3309028"/>
              <a:ext cx="2284580"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JEU DE DONNEES</a:t>
              </a:r>
              <a:endParaRPr lang="en-US" sz="2000" b="1"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260102" y="85186"/>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61342" y="3256934"/>
              <a:ext cx="2103660"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VISUALISATION</a:t>
              </a:r>
              <a:endParaRPr lang="en-US" sz="20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PREPROCESING</a:t>
              </a:r>
              <a:endParaRPr lang="en-US" sz="2000" b="1" dirty="0">
                <a:solidFill>
                  <a:srgbClr val="F0EEF0"/>
                </a:solidFill>
                <a:latin typeface="Tw Cen MT" panose="020B0602020104020603" pitchFamily="34" charset="0"/>
              </a:endParaRP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876449"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09967"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7980713" y="3423636"/>
              <a:ext cx="2213918"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10114862" cy="6858000"/>
            <a:chOff x="-9337032" y="-1"/>
            <a:chExt cx="10114862"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xmlns="" id="{37342E0B-2429-4B98-AF6A-1DB087CBDE83}"/>
                </a:ext>
              </a:extLst>
            </p:cNvPr>
            <p:cNvSpPr txBox="1"/>
            <p:nvPr/>
          </p:nvSpPr>
          <p:spPr>
            <a:xfrm rot="16200000">
              <a:off x="-683073" y="3190468"/>
              <a:ext cx="2213919" cy="707886"/>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a:p>
              <a:pPr algn="ctr"/>
              <a:endParaRPr lang="en-US" sz="2000" b="1" dirty="0">
                <a:solidFill>
                  <a:srgbClr val="F0EEF0"/>
                </a:solidFill>
                <a:latin typeface="Tw Cen MT" panose="020B0602020104020603" pitchFamily="34" charset="0"/>
              </a:endParaRPr>
            </a:p>
          </p:txBody>
        </p:sp>
      </p:grpSp>
      <p:cxnSp>
        <p:nvCxnSpPr>
          <p:cNvPr id="100" name="Straight Connector 99">
            <a:extLst>
              <a:ext uri="{FF2B5EF4-FFF2-40B4-BE49-F238E27FC236}">
                <a16:creationId xmlns:a16="http://schemas.microsoft.com/office/drawing/2014/main" xmlns="" id="{D5DAD85F-381F-4EA0-9781-3C23F8D9AC73}"/>
              </a:ext>
            </a:extLst>
          </p:cNvPr>
          <p:cNvCxnSpPr>
            <a:stCxn id="102" idx="6"/>
            <a:endCxn id="105" idx="2"/>
          </p:cNvCxnSpPr>
          <p:nvPr/>
        </p:nvCxnSpPr>
        <p:spPr>
          <a:xfrm flipV="1">
            <a:off x="2920344" y="3438927"/>
            <a:ext cx="5600009" cy="1148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xmlns="" id="{E76B67BC-401F-4EA8-8CBE-EEB8DFAA45A7}"/>
              </a:ext>
            </a:extLst>
          </p:cNvPr>
          <p:cNvGrpSpPr/>
          <p:nvPr/>
        </p:nvGrpSpPr>
        <p:grpSpPr>
          <a:xfrm>
            <a:off x="2709250" y="3344866"/>
            <a:ext cx="211094" cy="211094"/>
            <a:chOff x="3855819" y="4248152"/>
            <a:chExt cx="211094" cy="211094"/>
          </a:xfrm>
        </p:grpSpPr>
        <p:sp>
          <p:nvSpPr>
            <p:cNvPr id="102" name="Oval 101">
              <a:extLst>
                <a:ext uri="{FF2B5EF4-FFF2-40B4-BE49-F238E27FC236}">
                  <a16:creationId xmlns:a16="http://schemas.microsoft.com/office/drawing/2014/main" xmlns=""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xmlns=""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xmlns="" id="{590AD362-84BB-49C7-8C91-CDB895729924}"/>
              </a:ext>
            </a:extLst>
          </p:cNvPr>
          <p:cNvGrpSpPr/>
          <p:nvPr/>
        </p:nvGrpSpPr>
        <p:grpSpPr>
          <a:xfrm>
            <a:off x="8520353" y="3333380"/>
            <a:ext cx="211094" cy="211094"/>
            <a:chOff x="5973250" y="4248152"/>
            <a:chExt cx="211094" cy="211094"/>
          </a:xfrm>
        </p:grpSpPr>
        <p:sp>
          <p:nvSpPr>
            <p:cNvPr id="105" name="Oval 104">
              <a:extLst>
                <a:ext uri="{FF2B5EF4-FFF2-40B4-BE49-F238E27FC236}">
                  <a16:creationId xmlns:a16="http://schemas.microsoft.com/office/drawing/2014/main" xmlns=""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xmlns=""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xmlns="" id="{B58D17C2-3595-44AD-9D77-27C29A8030BC}"/>
              </a:ext>
            </a:extLst>
          </p:cNvPr>
          <p:cNvSpPr txBox="1"/>
          <p:nvPr/>
        </p:nvSpPr>
        <p:spPr>
          <a:xfrm>
            <a:off x="1901712" y="3606029"/>
            <a:ext cx="4036827" cy="800219"/>
          </a:xfrm>
          <a:prstGeom prst="rect">
            <a:avLst/>
          </a:prstGeom>
          <a:noFill/>
        </p:spPr>
        <p:txBody>
          <a:bodyPr wrap="square" rtlCol="0">
            <a:spAutoFit/>
          </a:bodyPr>
          <a:lstStyle/>
          <a:p>
            <a:r>
              <a:rPr lang="fr-SN" sz="2200" b="1" dirty="0" smtClean="0">
                <a:solidFill>
                  <a:srgbClr val="00CC99"/>
                </a:solidFill>
                <a:latin typeface="Tw Cen MT" panose="020B0602020104020603" pitchFamily="34" charset="0"/>
              </a:rPr>
              <a:t>VISUALISATION </a:t>
            </a:r>
            <a:r>
              <a:rPr lang="fr-SN" sz="2200" b="1" dirty="0">
                <a:solidFill>
                  <a:srgbClr val="00CC99"/>
                </a:solidFill>
                <a:latin typeface="Tw Cen MT" panose="020B0602020104020603" pitchFamily="34" charset="0"/>
              </a:rPr>
              <a:t>DES TARGETS</a:t>
            </a:r>
          </a:p>
          <a:p>
            <a:endParaRPr lang="en-US" sz="2400" b="1" dirty="0">
              <a:solidFill>
                <a:srgbClr val="00CC99"/>
              </a:solidFill>
              <a:latin typeface="Tw Cen MT" panose="020B0602020104020603" pitchFamily="34" charset="0"/>
            </a:endParaRPr>
          </a:p>
        </p:txBody>
      </p:sp>
      <p:sp>
        <p:nvSpPr>
          <p:cNvPr id="118" name="TextBox 117">
            <a:extLst>
              <a:ext uri="{FF2B5EF4-FFF2-40B4-BE49-F238E27FC236}">
                <a16:creationId xmlns:a16="http://schemas.microsoft.com/office/drawing/2014/main" xmlns="" id="{D8562F22-E78F-4DD5-9BBD-EEAB69C0B365}"/>
              </a:ext>
            </a:extLst>
          </p:cNvPr>
          <p:cNvSpPr txBox="1"/>
          <p:nvPr/>
        </p:nvSpPr>
        <p:spPr>
          <a:xfrm>
            <a:off x="6222977" y="3589519"/>
            <a:ext cx="3867546" cy="430887"/>
          </a:xfrm>
          <a:prstGeom prst="rect">
            <a:avLst/>
          </a:prstGeom>
          <a:noFill/>
        </p:spPr>
        <p:txBody>
          <a:bodyPr wrap="square" rtlCol="0">
            <a:spAutoFit/>
          </a:bodyPr>
          <a:lstStyle/>
          <a:p>
            <a:r>
              <a:rPr lang="fr-SN" sz="2200" b="1" dirty="0" smtClean="0">
                <a:solidFill>
                  <a:srgbClr val="FEC630"/>
                </a:solidFill>
                <a:latin typeface="Tw Cen MT" panose="020B0602020104020603" pitchFamily="34" charset="0"/>
              </a:rPr>
              <a:t>VISUALISATIONS </a:t>
            </a:r>
            <a:r>
              <a:rPr lang="fr-SN" sz="2200" b="1" dirty="0">
                <a:solidFill>
                  <a:srgbClr val="FEC630"/>
                </a:solidFill>
                <a:latin typeface="Tw Cen MT" panose="020B0602020104020603" pitchFamily="34" charset="0"/>
              </a:rPr>
              <a:t>DES TWEETS</a:t>
            </a:r>
          </a:p>
        </p:txBody>
      </p:sp>
      <p:grpSp>
        <p:nvGrpSpPr>
          <p:cNvPr id="3" name="Group 2">
            <a:extLst>
              <a:ext uri="{FF2B5EF4-FFF2-40B4-BE49-F238E27FC236}">
                <a16:creationId xmlns:a16="http://schemas.microsoft.com/office/drawing/2014/main" xmlns="" id="{191C1607-C8B7-4B99-9DC5-3321A9E92D49}"/>
              </a:ext>
            </a:extLst>
          </p:cNvPr>
          <p:cNvGrpSpPr/>
          <p:nvPr/>
        </p:nvGrpSpPr>
        <p:grpSpPr>
          <a:xfrm>
            <a:off x="2105433" y="1682122"/>
            <a:ext cx="1275682" cy="1275682"/>
            <a:chOff x="5242440" y="1755914"/>
            <a:chExt cx="1275682" cy="1275682"/>
          </a:xfrm>
        </p:grpSpPr>
        <p:sp>
          <p:nvSpPr>
            <p:cNvPr id="124" name="Teardrop 123">
              <a:extLst>
                <a:ext uri="{FF2B5EF4-FFF2-40B4-BE49-F238E27FC236}">
                  <a16:creationId xmlns:a16="http://schemas.microsoft.com/office/drawing/2014/main" xmlns=""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xmlns=""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xmlns=""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xmlns="" id="{FA807BE1-996E-4364-AC05-CAC8C826377C}"/>
              </a:ext>
            </a:extLst>
          </p:cNvPr>
          <p:cNvGrpSpPr/>
          <p:nvPr/>
        </p:nvGrpSpPr>
        <p:grpSpPr>
          <a:xfrm>
            <a:off x="7931009" y="1639979"/>
            <a:ext cx="1275682" cy="1275682"/>
            <a:chOff x="7353181" y="1755914"/>
            <a:chExt cx="1275682" cy="1275682"/>
          </a:xfrm>
        </p:grpSpPr>
        <p:sp>
          <p:nvSpPr>
            <p:cNvPr id="128" name="Teardrop 127">
              <a:extLst>
                <a:ext uri="{FF2B5EF4-FFF2-40B4-BE49-F238E27FC236}">
                  <a16:creationId xmlns:a16="http://schemas.microsoft.com/office/drawing/2014/main" xmlns=""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xmlns=""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xmlns=""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5363900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250" fill="hold"/>
                                        <p:tgtEl>
                                          <p:spTgt spid="101"/>
                                        </p:tgtEl>
                                        <p:attrNameLst>
                                          <p:attrName>ppt_w</p:attrName>
                                        </p:attrNameLst>
                                      </p:cBhvr>
                                      <p:tavLst>
                                        <p:tav tm="0">
                                          <p:val>
                                            <p:fltVal val="0"/>
                                          </p:val>
                                        </p:tav>
                                        <p:tav tm="100000">
                                          <p:val>
                                            <p:strVal val="#ppt_w"/>
                                          </p:val>
                                        </p:tav>
                                      </p:tavLst>
                                    </p:anim>
                                    <p:anim calcmode="lin" valueType="num">
                                      <p:cBhvr>
                                        <p:cTn id="14" dur="250" fill="hold"/>
                                        <p:tgtEl>
                                          <p:spTgt spid="101"/>
                                        </p:tgtEl>
                                        <p:attrNameLst>
                                          <p:attrName>ppt_h</p:attrName>
                                        </p:attrNameLst>
                                      </p:cBhvr>
                                      <p:tavLst>
                                        <p:tav tm="0">
                                          <p:val>
                                            <p:fltVal val="0"/>
                                          </p:val>
                                        </p:tav>
                                        <p:tav tm="100000">
                                          <p:val>
                                            <p:strVal val="#ppt_h"/>
                                          </p:val>
                                        </p:tav>
                                      </p:tavLst>
                                    </p:anim>
                                    <p:animEffect transition="in" filter="fade">
                                      <p:cBhvr>
                                        <p:cTn id="15" dur="250"/>
                                        <p:tgtEl>
                                          <p:spTgt spid="101"/>
                                        </p:tgtEl>
                                      </p:cBhvr>
                                    </p:animEffec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250" fill="hold"/>
                                        <p:tgtEl>
                                          <p:spTgt spid="114"/>
                                        </p:tgtEl>
                                        <p:attrNameLst>
                                          <p:attrName>ppt_w</p:attrName>
                                        </p:attrNameLst>
                                      </p:cBhvr>
                                      <p:tavLst>
                                        <p:tav tm="0">
                                          <p:val>
                                            <p:fltVal val="0"/>
                                          </p:val>
                                        </p:tav>
                                        <p:tav tm="100000">
                                          <p:val>
                                            <p:strVal val="#ppt_w"/>
                                          </p:val>
                                        </p:tav>
                                      </p:tavLst>
                                    </p:anim>
                                    <p:anim calcmode="lin" valueType="num">
                                      <p:cBhvr>
                                        <p:cTn id="20" dur="250" fill="hold"/>
                                        <p:tgtEl>
                                          <p:spTgt spid="114"/>
                                        </p:tgtEl>
                                        <p:attrNameLst>
                                          <p:attrName>ppt_h</p:attrName>
                                        </p:attrNameLst>
                                      </p:cBhvr>
                                      <p:tavLst>
                                        <p:tav tm="0">
                                          <p:val>
                                            <p:fltVal val="0"/>
                                          </p:val>
                                        </p:tav>
                                        <p:tav tm="100000">
                                          <p:val>
                                            <p:strVal val="#ppt_h"/>
                                          </p:val>
                                        </p:tav>
                                      </p:tavLst>
                                    </p:anim>
                                    <p:animEffect transition="in" filter="fade">
                                      <p:cBhvr>
                                        <p:cTn id="21" dur="250"/>
                                        <p:tgtEl>
                                          <p:spTgt spid="11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50" fill="hold"/>
                                        <p:tgtEl>
                                          <p:spTgt spid="3"/>
                                        </p:tgtEl>
                                        <p:attrNameLst>
                                          <p:attrName>ppt_w</p:attrName>
                                        </p:attrNameLst>
                                      </p:cBhvr>
                                      <p:tavLst>
                                        <p:tav tm="0">
                                          <p:val>
                                            <p:fltVal val="0"/>
                                          </p:val>
                                        </p:tav>
                                        <p:tav tm="100000">
                                          <p:val>
                                            <p:strVal val="#ppt_w"/>
                                          </p:val>
                                        </p:tav>
                                      </p:tavLst>
                                    </p:anim>
                                    <p:anim calcmode="lin" valueType="num">
                                      <p:cBhvr>
                                        <p:cTn id="26" dur="250" fill="hold"/>
                                        <p:tgtEl>
                                          <p:spTgt spid="3"/>
                                        </p:tgtEl>
                                        <p:attrNameLst>
                                          <p:attrName>ppt_h</p:attrName>
                                        </p:attrNameLst>
                                      </p:cBhvr>
                                      <p:tavLst>
                                        <p:tav tm="0">
                                          <p:val>
                                            <p:fltVal val="0"/>
                                          </p:val>
                                        </p:tav>
                                        <p:tav tm="100000">
                                          <p:val>
                                            <p:strVal val="#ppt_h"/>
                                          </p:val>
                                        </p:tav>
                                      </p:tavLst>
                                    </p:anim>
                                    <p:animEffect transition="in" filter="fade">
                                      <p:cBhvr>
                                        <p:cTn id="27" dur="250"/>
                                        <p:tgtEl>
                                          <p:spTgt spid="3"/>
                                        </p:tgtEl>
                                      </p:cBhvr>
                                    </p:animEffect>
                                  </p:childTnLst>
                                </p:cTn>
                              </p:par>
                            </p:childTnLst>
                          </p:cTn>
                        </p:par>
                        <p:par>
                          <p:cTn id="28" fill="hold">
                            <p:stCondLst>
                              <p:cond delay="1250"/>
                            </p:stCondLst>
                            <p:childTnLst>
                              <p:par>
                                <p:cTn id="29" presetID="22" presetClass="entr" presetSubtype="8" fill="hold" nodeType="afterEffect">
                                  <p:stCondLst>
                                    <p:cond delay="250"/>
                                  </p:stCondLst>
                                  <p:childTnLst>
                                    <p:set>
                                      <p:cBhvr>
                                        <p:cTn id="30" dur="1" fill="hold">
                                          <p:stCondLst>
                                            <p:cond delay="0"/>
                                          </p:stCondLst>
                                        </p:cTn>
                                        <p:tgtEl>
                                          <p:spTgt spid="100"/>
                                        </p:tgtEl>
                                        <p:attrNameLst>
                                          <p:attrName>style.visibility</p:attrName>
                                        </p:attrNameLst>
                                      </p:cBhvr>
                                      <p:to>
                                        <p:strVal val="visible"/>
                                      </p:to>
                                    </p:set>
                                    <p:animEffect transition="in" filter="wipe(left)">
                                      <p:cBhvr>
                                        <p:cTn id="31" dur="500"/>
                                        <p:tgtEl>
                                          <p:spTgt spid="100"/>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250" fill="hold"/>
                                        <p:tgtEl>
                                          <p:spTgt spid="104"/>
                                        </p:tgtEl>
                                        <p:attrNameLst>
                                          <p:attrName>ppt_w</p:attrName>
                                        </p:attrNameLst>
                                      </p:cBhvr>
                                      <p:tavLst>
                                        <p:tav tm="0">
                                          <p:val>
                                            <p:fltVal val="0"/>
                                          </p:val>
                                        </p:tav>
                                        <p:tav tm="100000">
                                          <p:val>
                                            <p:strVal val="#ppt_w"/>
                                          </p:val>
                                        </p:tav>
                                      </p:tavLst>
                                    </p:anim>
                                    <p:anim calcmode="lin" valueType="num">
                                      <p:cBhvr>
                                        <p:cTn id="36" dur="250" fill="hold"/>
                                        <p:tgtEl>
                                          <p:spTgt spid="104"/>
                                        </p:tgtEl>
                                        <p:attrNameLst>
                                          <p:attrName>ppt_h</p:attrName>
                                        </p:attrNameLst>
                                      </p:cBhvr>
                                      <p:tavLst>
                                        <p:tav tm="0">
                                          <p:val>
                                            <p:fltVal val="0"/>
                                          </p:val>
                                        </p:tav>
                                        <p:tav tm="100000">
                                          <p:val>
                                            <p:strVal val="#ppt_h"/>
                                          </p:val>
                                        </p:tav>
                                      </p:tavLst>
                                    </p:anim>
                                    <p:animEffect transition="in" filter="fade">
                                      <p:cBhvr>
                                        <p:cTn id="37" dur="250"/>
                                        <p:tgtEl>
                                          <p:spTgt spid="104"/>
                                        </p:tgtEl>
                                      </p:cBhvr>
                                    </p:animEffect>
                                  </p:childTnLst>
                                </p:cTn>
                              </p:par>
                            </p:childTnLst>
                          </p:cTn>
                        </p:par>
                        <p:par>
                          <p:cTn id="38" fill="hold">
                            <p:stCondLst>
                              <p:cond delay="2250"/>
                            </p:stCondLst>
                            <p:childTnLst>
                              <p:par>
                                <p:cTn id="39" presetID="53" presetClass="entr" presetSubtype="16" fill="hold" grpId="0" nodeType="afterEffect">
                                  <p:stCondLst>
                                    <p:cond delay="0"/>
                                  </p:stCondLst>
                                  <p:childTnLst>
                                    <p:set>
                                      <p:cBhvr>
                                        <p:cTn id="40" dur="1" fill="hold">
                                          <p:stCondLst>
                                            <p:cond delay="0"/>
                                          </p:stCondLst>
                                        </p:cTn>
                                        <p:tgtEl>
                                          <p:spTgt spid="118"/>
                                        </p:tgtEl>
                                        <p:attrNameLst>
                                          <p:attrName>style.visibility</p:attrName>
                                        </p:attrNameLst>
                                      </p:cBhvr>
                                      <p:to>
                                        <p:strVal val="visible"/>
                                      </p:to>
                                    </p:set>
                                    <p:anim calcmode="lin" valueType="num">
                                      <p:cBhvr>
                                        <p:cTn id="41" dur="250" fill="hold"/>
                                        <p:tgtEl>
                                          <p:spTgt spid="118"/>
                                        </p:tgtEl>
                                        <p:attrNameLst>
                                          <p:attrName>ppt_w</p:attrName>
                                        </p:attrNameLst>
                                      </p:cBhvr>
                                      <p:tavLst>
                                        <p:tav tm="0">
                                          <p:val>
                                            <p:fltVal val="0"/>
                                          </p:val>
                                        </p:tav>
                                        <p:tav tm="100000">
                                          <p:val>
                                            <p:strVal val="#ppt_w"/>
                                          </p:val>
                                        </p:tav>
                                      </p:tavLst>
                                    </p:anim>
                                    <p:anim calcmode="lin" valueType="num">
                                      <p:cBhvr>
                                        <p:cTn id="42" dur="250" fill="hold"/>
                                        <p:tgtEl>
                                          <p:spTgt spid="118"/>
                                        </p:tgtEl>
                                        <p:attrNameLst>
                                          <p:attrName>ppt_h</p:attrName>
                                        </p:attrNameLst>
                                      </p:cBhvr>
                                      <p:tavLst>
                                        <p:tav tm="0">
                                          <p:val>
                                            <p:fltVal val="0"/>
                                          </p:val>
                                        </p:tav>
                                        <p:tav tm="100000">
                                          <p:val>
                                            <p:strVal val="#ppt_h"/>
                                          </p:val>
                                        </p:tav>
                                      </p:tavLst>
                                    </p:anim>
                                    <p:animEffect transition="in" filter="fade">
                                      <p:cBhvr>
                                        <p:cTn id="43" dur="250"/>
                                        <p:tgtEl>
                                          <p:spTgt spid="118"/>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250" fill="hold"/>
                                        <p:tgtEl>
                                          <p:spTgt spid="4"/>
                                        </p:tgtEl>
                                        <p:attrNameLst>
                                          <p:attrName>ppt_w</p:attrName>
                                        </p:attrNameLst>
                                      </p:cBhvr>
                                      <p:tavLst>
                                        <p:tav tm="0">
                                          <p:val>
                                            <p:fltVal val="0"/>
                                          </p:val>
                                        </p:tav>
                                        <p:tav tm="100000">
                                          <p:val>
                                            <p:strVal val="#ppt_w"/>
                                          </p:val>
                                        </p:tav>
                                      </p:tavLst>
                                    </p:anim>
                                    <p:anim calcmode="lin" valueType="num">
                                      <p:cBhvr>
                                        <p:cTn id="48" dur="250" fill="hold"/>
                                        <p:tgtEl>
                                          <p:spTgt spid="4"/>
                                        </p:tgtEl>
                                        <p:attrNameLst>
                                          <p:attrName>ppt_h</p:attrName>
                                        </p:attrNameLst>
                                      </p:cBhvr>
                                      <p:tavLst>
                                        <p:tav tm="0">
                                          <p:val>
                                            <p:fltVal val="0"/>
                                          </p:val>
                                        </p:tav>
                                        <p:tav tm="100000">
                                          <p:val>
                                            <p:strVal val="#ppt_h"/>
                                          </p:val>
                                        </p:tav>
                                      </p:tavLst>
                                    </p:anim>
                                    <p:animEffect transition="in" filter="fade">
                                      <p:cBhvr>
                                        <p:cTn id="4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xmlns=""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xmlns=""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xmlns=""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INTRODUCTION</a:t>
              </a:r>
              <a:endParaRPr lang="en-US" sz="2000" b="1" dirty="0">
                <a:solidFill>
                  <a:srgbClr val="F0EEF0"/>
                </a:solidFill>
                <a:latin typeface="Tw Cen MT" panose="020B0602020104020603" pitchFamily="34" charset="0"/>
              </a:endParaRPr>
            </a:p>
          </p:txBody>
        </p:sp>
        <p:pic>
          <p:nvPicPr>
            <p:cNvPr id="54" name="Picture 53">
              <a:extLst>
                <a:ext uri="{FF2B5EF4-FFF2-40B4-BE49-F238E27FC236}">
                  <a16:creationId xmlns:a16="http://schemas.microsoft.com/office/drawing/2014/main" xmlns=""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xmlns=""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xmlns=""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xmlns=""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xmlns=""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xmlns=""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xmlns="" id="{7728BA24-99D1-4E44-98AC-50745A94AD6C}"/>
              </a:ext>
            </a:extLst>
          </p:cNvPr>
          <p:cNvGrpSpPr/>
          <p:nvPr/>
        </p:nvGrpSpPr>
        <p:grpSpPr>
          <a:xfrm>
            <a:off x="1053788" y="-47761"/>
            <a:ext cx="9961092" cy="6858000"/>
            <a:chOff x="491575" y="0"/>
            <a:chExt cx="9961092" cy="6858000"/>
          </a:xfrm>
        </p:grpSpPr>
        <p:sp>
          <p:nvSpPr>
            <p:cNvPr id="61" name="Rectangle 60">
              <a:extLst>
                <a:ext uri="{FF2B5EF4-FFF2-40B4-BE49-F238E27FC236}">
                  <a16:creationId xmlns:a16="http://schemas.microsoft.com/office/drawing/2014/main" xmlns=""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xmlns=""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xmlns=""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xmlns=""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xmlns=""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xmlns=""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xmlns=""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xmlns=""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xmlns=""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xmlns=""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xmlns=""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xmlns=""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xmlns=""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xmlns=""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xmlns=""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xmlns=""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xmlns=""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xmlns=""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smtClean="0">
                <a:solidFill>
                  <a:schemeClr val="bg1"/>
                </a:solidFill>
                <a:latin typeface="Tw Cen MT" panose="020B0602020104020603" pitchFamily="34" charset="0"/>
              </a:rPr>
              <a:t>VISUALISATION</a:t>
            </a:r>
            <a:endParaRPr lang="fr-FR" sz="3200" dirty="0">
              <a:solidFill>
                <a:schemeClr val="bg1"/>
              </a:solidFill>
              <a:latin typeface="Tw Cen MT" panose="020B0602020104020603" pitchFamily="34" charset="0"/>
            </a:endParaRPr>
          </a:p>
        </p:txBody>
      </p:sp>
      <p:sp>
        <p:nvSpPr>
          <p:cNvPr id="44" name="TextBox 67">
            <a:extLst>
              <a:ext uri="{FF2B5EF4-FFF2-40B4-BE49-F238E27FC236}">
                <a16:creationId xmlns:a16="http://schemas.microsoft.com/office/drawing/2014/main" xmlns=""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smtClean="0">
                <a:solidFill>
                  <a:srgbClr val="F0EEF0"/>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pic>
        <p:nvPicPr>
          <p:cNvPr id="34" name="Image 33">
            <a:extLst>
              <a:ext uri="{FF2B5EF4-FFF2-40B4-BE49-F238E27FC236}">
                <a16:creationId xmlns:a16="http://schemas.microsoft.com/office/drawing/2014/main" xmlns="" id="{A418AFC1-7091-3122-5A30-83A9F4290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995" y="1521532"/>
            <a:ext cx="5821340" cy="3719414"/>
          </a:xfrm>
          <a:prstGeom prst="rect">
            <a:avLst/>
          </a:prstGeom>
        </p:spPr>
      </p:pic>
      <p:sp>
        <p:nvSpPr>
          <p:cNvPr id="35" name="ZoneTexte 34">
            <a:extLst>
              <a:ext uri="{FF2B5EF4-FFF2-40B4-BE49-F238E27FC236}">
                <a16:creationId xmlns:a16="http://schemas.microsoft.com/office/drawing/2014/main" xmlns="" id="{B2F5185C-6C2B-E4D9-D65D-EF302897E233}"/>
              </a:ext>
            </a:extLst>
          </p:cNvPr>
          <p:cNvSpPr txBox="1"/>
          <p:nvPr/>
        </p:nvSpPr>
        <p:spPr>
          <a:xfrm>
            <a:off x="1646241" y="5275856"/>
            <a:ext cx="8702577" cy="1015663"/>
          </a:xfrm>
          <a:prstGeom prst="rect">
            <a:avLst/>
          </a:prstGeom>
          <a:noFill/>
        </p:spPr>
        <p:txBody>
          <a:bodyPr wrap="square" rtlCol="0">
            <a:spAutoFit/>
          </a:bodyPr>
          <a:lstStyle/>
          <a:p>
            <a:r>
              <a:rPr lang="fr-FR" sz="2000" dirty="0">
                <a:latin typeface="Tw Cen MT" panose="020B0602020104020603" pitchFamily="34" charset="0"/>
              </a:rPr>
              <a:t>Le Diagramme nous montre que la base n'est pas déséquilibré parce que les tweets normaux représente environ 42% et ceux </a:t>
            </a:r>
            <a:r>
              <a:rPr lang="fr-FR" sz="2000" dirty="0" err="1">
                <a:latin typeface="Tw Cen MT" panose="020B0602020104020603" pitchFamily="34" charset="0"/>
              </a:rPr>
              <a:t>Disaster</a:t>
            </a:r>
            <a:r>
              <a:rPr lang="fr-FR" sz="2000" dirty="0">
                <a:latin typeface="Tw Cen MT" panose="020B0602020104020603" pitchFamily="34" charset="0"/>
              </a:rPr>
              <a:t> 58%. Ainsi on aura pas besoin de rééquilibré les </a:t>
            </a:r>
            <a:r>
              <a:rPr lang="fr-FR" sz="2000" dirty="0" err="1">
                <a:latin typeface="Tw Cen MT" panose="020B0602020104020603" pitchFamily="34" charset="0"/>
              </a:rPr>
              <a:t>targets</a:t>
            </a:r>
            <a:r>
              <a:rPr lang="fr-FR" sz="2000" dirty="0">
                <a:latin typeface="Tw Cen MT" panose="020B0602020104020603" pitchFamily="34" charset="0"/>
              </a:rPr>
              <a:t>.</a:t>
            </a:r>
            <a:endParaRPr lang="fr-SN" sz="2000" dirty="0">
              <a:latin typeface="Tw Cen MT" panose="020B0602020104020603" pitchFamily="34" charset="0"/>
            </a:endParaRPr>
          </a:p>
        </p:txBody>
      </p:sp>
      <p:sp>
        <p:nvSpPr>
          <p:cNvPr id="36" name="TextBox 113">
            <a:extLst>
              <a:ext uri="{FF2B5EF4-FFF2-40B4-BE49-F238E27FC236}">
                <a16:creationId xmlns:a16="http://schemas.microsoft.com/office/drawing/2014/main" xmlns="" id="{B58D17C2-3595-44AD-9D77-27C29A8030BC}"/>
              </a:ext>
            </a:extLst>
          </p:cNvPr>
          <p:cNvSpPr txBox="1"/>
          <p:nvPr/>
        </p:nvSpPr>
        <p:spPr>
          <a:xfrm>
            <a:off x="4322405" y="1011895"/>
            <a:ext cx="4036827" cy="800219"/>
          </a:xfrm>
          <a:prstGeom prst="rect">
            <a:avLst/>
          </a:prstGeom>
          <a:noFill/>
        </p:spPr>
        <p:txBody>
          <a:bodyPr wrap="square" rtlCol="0">
            <a:spAutoFit/>
          </a:bodyPr>
          <a:lstStyle/>
          <a:p>
            <a:r>
              <a:rPr lang="fr-SN" sz="2200" b="1" dirty="0" smtClean="0">
                <a:ln>
                  <a:solidFill>
                    <a:schemeClr val="bg2"/>
                  </a:solidFill>
                </a:ln>
                <a:solidFill>
                  <a:srgbClr val="00CC99"/>
                </a:solidFill>
                <a:latin typeface="Tw Cen MT" panose="020B0602020104020603" pitchFamily="34" charset="0"/>
              </a:rPr>
              <a:t>VISUALISATION</a:t>
            </a:r>
            <a:r>
              <a:rPr lang="fr-SN" sz="2200" b="1" dirty="0" smtClean="0">
                <a:solidFill>
                  <a:srgbClr val="00CC99"/>
                </a:solidFill>
                <a:latin typeface="Tw Cen MT" panose="020B0602020104020603" pitchFamily="34" charset="0"/>
              </a:rPr>
              <a:t> </a:t>
            </a:r>
            <a:r>
              <a:rPr lang="fr-SN" sz="2200" b="1" dirty="0">
                <a:solidFill>
                  <a:srgbClr val="00CC99"/>
                </a:solidFill>
                <a:latin typeface="Tw Cen MT" panose="020B0602020104020603" pitchFamily="34" charset="0"/>
              </a:rPr>
              <a:t>DES TARGETS</a:t>
            </a:r>
          </a:p>
          <a:p>
            <a:endParaRPr lang="en-US" sz="2400" b="1" dirty="0">
              <a:solidFill>
                <a:srgbClr val="00CC99"/>
              </a:solidFill>
              <a:latin typeface="Tw Cen MT" panose="020B0602020104020603" pitchFamily="34" charset="0"/>
            </a:endParaRPr>
          </a:p>
        </p:txBody>
      </p:sp>
    </p:spTree>
    <p:extLst>
      <p:ext uri="{BB962C8B-B14F-4D97-AF65-F5344CB8AC3E}">
        <p14:creationId xmlns:p14="http://schemas.microsoft.com/office/powerpoint/2010/main" val="2425603577"/>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250" fill="hold"/>
                                        <p:tgtEl>
                                          <p:spTgt spid="36"/>
                                        </p:tgtEl>
                                        <p:attrNameLst>
                                          <p:attrName>ppt_w</p:attrName>
                                        </p:attrNameLst>
                                      </p:cBhvr>
                                      <p:tavLst>
                                        <p:tav tm="0">
                                          <p:val>
                                            <p:fltVal val="0"/>
                                          </p:val>
                                        </p:tav>
                                        <p:tav tm="100000">
                                          <p:val>
                                            <p:strVal val="#ppt_w"/>
                                          </p:val>
                                        </p:tav>
                                      </p:tavLst>
                                    </p:anim>
                                    <p:anim calcmode="lin" valueType="num">
                                      <p:cBhvr>
                                        <p:cTn id="8" dur="250" fill="hold"/>
                                        <p:tgtEl>
                                          <p:spTgt spid="36"/>
                                        </p:tgtEl>
                                        <p:attrNameLst>
                                          <p:attrName>ppt_h</p:attrName>
                                        </p:attrNameLst>
                                      </p:cBhvr>
                                      <p:tavLst>
                                        <p:tav tm="0">
                                          <p:val>
                                            <p:fltVal val="0"/>
                                          </p:val>
                                        </p:tav>
                                        <p:tav tm="100000">
                                          <p:val>
                                            <p:strVal val="#ppt_h"/>
                                          </p:val>
                                        </p:tav>
                                      </p:tavLst>
                                    </p:anim>
                                    <p:animEffect transition="in" filter="fade">
                                      <p:cBhvr>
                                        <p:cTn id="9" dur="25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6862</TotalTime>
  <Words>1404</Words>
  <Application>Microsoft Office PowerPoint</Application>
  <PresentationFormat>Grand écran</PresentationFormat>
  <Paragraphs>310</Paragraphs>
  <Slides>29</Slides>
  <Notes>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29</vt:i4>
      </vt:variant>
    </vt:vector>
  </HeadingPairs>
  <TitlesOfParts>
    <vt:vector size="36" baseType="lpstr">
      <vt:lpstr>Arial</vt:lpstr>
      <vt:lpstr>Calibri</vt:lpstr>
      <vt:lpstr>Calibri Light</vt:lpstr>
      <vt:lpstr>Times New Roman</vt:lpstr>
      <vt:lpstr>Tw Cen MT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Compte Microsoft</cp:lastModifiedBy>
  <cp:revision>236</cp:revision>
  <dcterms:created xsi:type="dcterms:W3CDTF">2022-10-23T19:22:55Z</dcterms:created>
  <dcterms:modified xsi:type="dcterms:W3CDTF">2023-01-11T20:54:51Z</dcterms:modified>
</cp:coreProperties>
</file>